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49"/>
  </p:notesMasterIdLst>
  <p:sldIdLst>
    <p:sldId id="256" r:id="rId2"/>
    <p:sldId id="257" r:id="rId3"/>
    <p:sldId id="278" r:id="rId4"/>
    <p:sldId id="258" r:id="rId5"/>
    <p:sldId id="259" r:id="rId6"/>
    <p:sldId id="260" r:id="rId7"/>
    <p:sldId id="279" r:id="rId8"/>
    <p:sldId id="262" r:id="rId9"/>
    <p:sldId id="261" r:id="rId10"/>
    <p:sldId id="263" r:id="rId11"/>
    <p:sldId id="267" r:id="rId12"/>
    <p:sldId id="264" r:id="rId13"/>
    <p:sldId id="287" r:id="rId14"/>
    <p:sldId id="270" r:id="rId15"/>
    <p:sldId id="275" r:id="rId16"/>
    <p:sldId id="281" r:id="rId17"/>
    <p:sldId id="282" r:id="rId18"/>
    <p:sldId id="288" r:id="rId19"/>
    <p:sldId id="265" r:id="rId20"/>
    <p:sldId id="276" r:id="rId21"/>
    <p:sldId id="284" r:id="rId22"/>
    <p:sldId id="285" r:id="rId23"/>
    <p:sldId id="286" r:id="rId24"/>
    <p:sldId id="309" r:id="rId25"/>
    <p:sldId id="295" r:id="rId26"/>
    <p:sldId id="292" r:id="rId27"/>
    <p:sldId id="283" r:id="rId28"/>
    <p:sldId id="293" r:id="rId29"/>
    <p:sldId id="294" r:id="rId30"/>
    <p:sldId id="272" r:id="rId31"/>
    <p:sldId id="296" r:id="rId32"/>
    <p:sldId id="297" r:id="rId33"/>
    <p:sldId id="298" r:id="rId34"/>
    <p:sldId id="304" r:id="rId35"/>
    <p:sldId id="266" r:id="rId36"/>
    <p:sldId id="299" r:id="rId37"/>
    <p:sldId id="300" r:id="rId38"/>
    <p:sldId id="307" r:id="rId39"/>
    <p:sldId id="268" r:id="rId40"/>
    <p:sldId id="306" r:id="rId41"/>
    <p:sldId id="310" r:id="rId42"/>
    <p:sldId id="312" r:id="rId43"/>
    <p:sldId id="305" r:id="rId44"/>
    <p:sldId id="303" r:id="rId45"/>
    <p:sldId id="289" r:id="rId46"/>
    <p:sldId id="290" r:id="rId47"/>
    <p:sldId id="291" r:id="rId48"/>
  </p:sldIdLst>
  <p:sldSz cx="12192000" cy="6858000"/>
  <p:notesSz cx="6858000" cy="167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yriad Pro Light"/>
        <a:ea typeface="Myriad Pro Light"/>
        <a:cs typeface="Myriad Pro Light"/>
        <a:sym typeface="Myriad Pro Light"/>
      </a:defRPr>
    </a:lvl1pPr>
    <a:lvl2pPr marL="0" marR="0" indent="228600" algn="ctr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yriad Pro Light"/>
        <a:ea typeface="Myriad Pro Light"/>
        <a:cs typeface="Myriad Pro Light"/>
        <a:sym typeface="Myriad Pro Light"/>
      </a:defRPr>
    </a:lvl2pPr>
    <a:lvl3pPr marL="0" marR="0" indent="457200" algn="ctr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yriad Pro Light"/>
        <a:ea typeface="Myriad Pro Light"/>
        <a:cs typeface="Myriad Pro Light"/>
        <a:sym typeface="Myriad Pro Light"/>
      </a:defRPr>
    </a:lvl3pPr>
    <a:lvl4pPr marL="0" marR="0" indent="685800" algn="ctr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yriad Pro Light"/>
        <a:ea typeface="Myriad Pro Light"/>
        <a:cs typeface="Myriad Pro Light"/>
        <a:sym typeface="Myriad Pro Light"/>
      </a:defRPr>
    </a:lvl4pPr>
    <a:lvl5pPr marL="0" marR="0" indent="914400" algn="ctr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yriad Pro Light"/>
        <a:ea typeface="Myriad Pro Light"/>
        <a:cs typeface="Myriad Pro Light"/>
        <a:sym typeface="Myriad Pro Light"/>
      </a:defRPr>
    </a:lvl5pPr>
    <a:lvl6pPr marL="0" marR="0" indent="1143000" algn="ctr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yriad Pro Light"/>
        <a:ea typeface="Myriad Pro Light"/>
        <a:cs typeface="Myriad Pro Light"/>
        <a:sym typeface="Myriad Pro Light"/>
      </a:defRPr>
    </a:lvl6pPr>
    <a:lvl7pPr marL="0" marR="0" indent="1371600" algn="ctr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yriad Pro Light"/>
        <a:ea typeface="Myriad Pro Light"/>
        <a:cs typeface="Myriad Pro Light"/>
        <a:sym typeface="Myriad Pro Light"/>
      </a:defRPr>
    </a:lvl7pPr>
    <a:lvl8pPr marL="0" marR="0" indent="1600200" algn="ctr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yriad Pro Light"/>
        <a:ea typeface="Myriad Pro Light"/>
        <a:cs typeface="Myriad Pro Light"/>
        <a:sym typeface="Myriad Pro Light"/>
      </a:defRPr>
    </a:lvl8pPr>
    <a:lvl9pPr marL="0" marR="0" indent="1828800" algn="ctr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yriad Pro Light"/>
        <a:ea typeface="Myriad Pro Light"/>
        <a:cs typeface="Myriad Pro Light"/>
        <a:sym typeface="Myriad Pro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0"/>
    <p:restoredTop sz="65719"/>
  </p:normalViewPr>
  <p:slideViewPr>
    <p:cSldViewPr snapToGrid="0">
      <p:cViewPr varScale="1">
        <p:scale>
          <a:sx n="97" d="100"/>
          <a:sy n="97" d="100"/>
        </p:scale>
        <p:origin x="752" y="192"/>
      </p:cViewPr>
      <p:guideLst/>
    </p:cSldViewPr>
  </p:slideViewPr>
  <p:outlineViewPr>
    <p:cViewPr>
      <p:scale>
        <a:sx n="33" d="100"/>
        <a:sy n="33" d="100"/>
      </p:scale>
      <p:origin x="0" y="-352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7A183-5B22-4A6E-BFBC-D1EFE6202749}" type="datetimeFigureOut">
              <a:rPr lang="fr-FR"/>
              <a:t>08/10/2019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8F947-7189-4FF0-A85C-F391C4107BE6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815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472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Depuis</a:t>
            </a:r>
            <a:r>
              <a:rPr lang="en-US" dirty="0">
                <a:cs typeface="Calibri"/>
              </a:rPr>
              <a:t> la v8 =&gt; polyfills-es5.js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plus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Application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es5 =&gt; </a:t>
            </a:r>
            <a:r>
              <a:rPr lang="en-US" dirty="0" err="1">
                <a:cs typeface="Calibri"/>
              </a:rPr>
              <a:t>fichiers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double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961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67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Copie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fichiers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js</a:t>
            </a:r>
            <a:r>
              <a:rPr lang="en-US">
                <a:cs typeface="Calibri"/>
              </a:rPr>
              <a:t> du </a:t>
            </a:r>
            <a:r>
              <a:rPr lang="en-US" err="1">
                <a:cs typeface="Calibri"/>
              </a:rPr>
              <a:t>livrable</a:t>
            </a:r>
            <a:r>
              <a:rPr lang="en-US">
                <a:cs typeface="Calibri"/>
              </a:rPr>
              <a:t> angular et </a:t>
            </a:r>
            <a:r>
              <a:rPr lang="en-US" err="1">
                <a:cs typeface="Calibri"/>
              </a:rPr>
              <a:t>remplacement</a:t>
            </a:r>
            <a:r>
              <a:rPr lang="en-US">
                <a:cs typeface="Calibri"/>
              </a:rPr>
              <a:t> du hash par le timestamp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480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8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Problème: on est obligé de commit/push et d'attendre que la CI déploie le livrable sur le nexus avant de pouvoir utiliser la nouvelle version en local.</a:t>
            </a:r>
          </a:p>
          <a:p>
            <a:endParaRPr lang="en-US"/>
          </a:p>
          <a:p>
            <a:r>
              <a:rPr lang="en-US"/>
              <a:t>Il faut trouver un moyen de travailler rapidement en mode portlet sans passer par la CI.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479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65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040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349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40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56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9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144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399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336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959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668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663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239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Filtrage de view.jsp pour remplacer le placeholder par le timestamp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74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Copie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fichiers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js</a:t>
            </a:r>
            <a:r>
              <a:rPr lang="en-US">
                <a:cs typeface="Calibri"/>
              </a:rPr>
              <a:t> du </a:t>
            </a:r>
            <a:r>
              <a:rPr lang="en-US" err="1">
                <a:cs typeface="Calibri"/>
              </a:rPr>
              <a:t>livrable</a:t>
            </a:r>
            <a:r>
              <a:rPr lang="en-US">
                <a:cs typeface="Calibri"/>
              </a:rPr>
              <a:t> angular et </a:t>
            </a:r>
            <a:r>
              <a:rPr lang="en-US" err="1">
                <a:cs typeface="Calibri"/>
              </a:rPr>
              <a:t>remplacement</a:t>
            </a:r>
            <a:r>
              <a:rPr lang="en-US">
                <a:cs typeface="Calibri"/>
              </a:rPr>
              <a:t> du hash par le timestamp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632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trop long </a:t>
            </a:r>
            <a:endParaRPr lang="fr-FR" dirty="0"/>
          </a:p>
          <a:p>
            <a:r>
              <a:rPr lang="en-US" dirty="0"/>
              <a:t>=&gt; </a:t>
            </a:r>
            <a:r>
              <a:rPr lang="en-US" dirty="0" err="1"/>
              <a:t>testé</a:t>
            </a:r>
            <a:r>
              <a:rPr lang="en-US" dirty="0"/>
              <a:t> avec angular6-npm-portlet : </a:t>
            </a:r>
          </a:p>
          <a:p>
            <a:r>
              <a:rPr lang="en-US" dirty="0"/>
              <a:t>    * </a:t>
            </a:r>
            <a:r>
              <a:rPr lang="en-US" dirty="0" err="1"/>
              <a:t>mvn</a:t>
            </a:r>
            <a:r>
              <a:rPr lang="en-US" dirty="0"/>
              <a:t> package </a:t>
            </a:r>
            <a:r>
              <a:rPr lang="en-US" dirty="0" err="1"/>
              <a:t>en</a:t>
            </a:r>
            <a:r>
              <a:rPr lang="en-US" dirty="0"/>
              <a:t> 30 </a:t>
            </a:r>
            <a:r>
              <a:rPr lang="en-US" dirty="0" err="1"/>
              <a:t>secondes</a:t>
            </a:r>
            <a:endParaRPr lang="en-US" dirty="0"/>
          </a:p>
          <a:p>
            <a:r>
              <a:rPr lang="en-US" dirty="0">
                <a:cs typeface="Calibri"/>
              </a:rPr>
              <a:t>    * </a:t>
            </a:r>
            <a:r>
              <a:rPr lang="en-US" dirty="0" err="1">
                <a:cs typeface="Calibri"/>
              </a:rPr>
              <a:t>mvn</a:t>
            </a:r>
            <a:r>
              <a:rPr lang="en-US" dirty="0">
                <a:cs typeface="Calibri"/>
              </a:rPr>
              <a:t> clean package = 2 </a:t>
            </a:r>
            <a:r>
              <a:rPr lang="en-US" dirty="0" err="1">
                <a:cs typeface="Calibri"/>
              </a:rPr>
              <a:t>mn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=&gt; boucle de </a:t>
            </a:r>
            <a:r>
              <a:rPr lang="en-US" dirty="0" err="1">
                <a:cs typeface="Calibri"/>
              </a:rPr>
              <a:t>developpement</a:t>
            </a:r>
            <a:r>
              <a:rPr lang="en-US" dirty="0">
                <a:cs typeface="Calibri"/>
              </a:rPr>
              <a:t> front </a:t>
            </a:r>
            <a:r>
              <a:rPr lang="en-US" dirty="0" err="1">
                <a:cs typeface="Calibri"/>
              </a:rPr>
              <a:t>inconfortable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Dépendance</a:t>
            </a:r>
            <a:r>
              <a:rPr lang="en-US" dirty="0">
                <a:cs typeface="Calibri"/>
              </a:rPr>
              <a:t> au bundler Liferay : mi 2018, impossible de </a:t>
            </a:r>
            <a:r>
              <a:rPr lang="en-US" dirty="0" err="1">
                <a:cs typeface="Calibri"/>
              </a:rPr>
              <a:t>monter</a:t>
            </a:r>
            <a:r>
              <a:rPr lang="en-US" dirty="0">
                <a:cs typeface="Calibri"/>
              </a:rPr>
              <a:t> de version majeure </a:t>
            </a:r>
            <a:r>
              <a:rPr lang="en-US" dirty="0" err="1">
                <a:cs typeface="Calibri"/>
              </a:rPr>
              <a:t>d'Angular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à</a:t>
            </a:r>
            <a:r>
              <a:rPr lang="en-US" dirty="0">
                <a:cs typeface="Calibri"/>
              </a:rPr>
              <a:t> cause </a:t>
            </a:r>
            <a:r>
              <a:rPr lang="en-US" dirty="0" err="1">
                <a:cs typeface="Calibri"/>
              </a:rPr>
              <a:t>d'incompatibilité</a:t>
            </a:r>
            <a:r>
              <a:rPr lang="en-US" dirty="0">
                <a:cs typeface="Calibri"/>
              </a:rPr>
              <a:t> avec le bundler.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07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64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6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* Proxy webpack</a:t>
            </a:r>
          </a:p>
          <a:p>
            <a:r>
              <a:rPr lang="en-US" dirty="0">
                <a:cs typeface="Calibri"/>
              </a:rPr>
              <a:t>* Solution plus </a:t>
            </a:r>
            <a:r>
              <a:rPr lang="en-US" dirty="0" err="1">
                <a:cs typeface="Calibri"/>
              </a:rPr>
              <a:t>élégante</a:t>
            </a:r>
            <a:r>
              <a:rPr lang="en-US" dirty="0">
                <a:cs typeface="Calibri"/>
              </a:rPr>
              <a:t> : </a:t>
            </a:r>
          </a:p>
          <a:p>
            <a:r>
              <a:rPr lang="en-US" dirty="0">
                <a:cs typeface="Calibri"/>
              </a:rPr>
              <a:t>    * </a:t>
            </a:r>
            <a:r>
              <a:rPr lang="en-US" dirty="0" err="1">
                <a:cs typeface="Calibri"/>
              </a:rPr>
              <a:t>transparente</a:t>
            </a:r>
            <a:r>
              <a:rPr lang="en-US" dirty="0">
                <a:cs typeface="Calibri"/>
              </a:rPr>
              <a:t> pour le back</a:t>
            </a:r>
          </a:p>
          <a:p>
            <a:r>
              <a:rPr lang="en-US" dirty="0">
                <a:cs typeface="Calibri"/>
              </a:rPr>
              <a:t>    * pas de </a:t>
            </a:r>
            <a:r>
              <a:rPr lang="en-US" dirty="0" err="1">
                <a:cs typeface="Calibri"/>
              </a:rPr>
              <a:t>référence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à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l'hote</a:t>
            </a:r>
            <a:r>
              <a:rPr lang="en-US" dirty="0">
                <a:cs typeface="Calibri"/>
              </a:rPr>
              <a:t> dans les services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90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444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fr-FR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57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Pour ne pas empiéter sur le thème, on voit que les css sont exclus.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8F947-7189-4FF0-A85C-F391C4107BE6}" type="slidenum">
              <a:rPr lang="fr-FR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87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#FRS19"/>
          <p:cNvSpPr txBox="1"/>
          <p:nvPr/>
        </p:nvSpPr>
        <p:spPr>
          <a:xfrm>
            <a:off x="196581" y="6014847"/>
            <a:ext cx="4174005" cy="6497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5467" tIns="135467" rIns="135467" bIns="135467" anchor="b"/>
          <a:lstStyle>
            <a:lvl1pPr algn="l">
              <a:buClr>
                <a:srgbClr val="323333"/>
              </a:buClr>
              <a:buFont typeface="Arial"/>
              <a:defRPr sz="3200">
                <a:solidFill>
                  <a:srgbClr val="D3D3D3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1600" dirty="0"/>
              <a:t>#</a:t>
            </a:r>
            <a:r>
              <a:rPr lang="fr-FR" sz="1600" dirty="0"/>
              <a:t>SYMPOSIUMLIFERAY2019</a:t>
            </a:r>
            <a:endParaRPr sz="1600" dirty="0"/>
          </a:p>
        </p:txBody>
      </p:sp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87680" y="623966"/>
            <a:ext cx="10972801" cy="884609"/>
          </a:xfrm>
          <a:prstGeom prst="rect">
            <a:avLst/>
          </a:prstGeom>
        </p:spPr>
        <p:txBody>
          <a:bodyPr anchor="t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487680" y="1804559"/>
            <a:ext cx="11216642" cy="321676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533888" indent="-298938">
              <a:buFontTx/>
              <a:buChar char="•"/>
            </a:lvl2pPr>
            <a:lvl3pPr>
              <a:buChar char="-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pic>
        <p:nvPicPr>
          <p:cNvPr id="22" name="SYMP19-SlideDeck-wide-bg1.png" descr="SYMP19-SlideDeck-wide-b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47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3509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YMP19-SlideDeck-wide-bg4.png" descr="SYMP19-SlideDeck-wide-bg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#FRS19"/>
          <p:cNvSpPr txBox="1"/>
          <p:nvPr/>
        </p:nvSpPr>
        <p:spPr>
          <a:xfrm>
            <a:off x="196581" y="6014847"/>
            <a:ext cx="4174005" cy="6497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5467" tIns="135467" rIns="135467" bIns="135467" anchor="b"/>
          <a:lstStyle>
            <a:lvl1pPr algn="l">
              <a:buClr>
                <a:srgbClr val="323333"/>
              </a:buClr>
              <a:buFont typeface="Arial"/>
              <a:defRPr sz="3200">
                <a:solidFill>
                  <a:srgbClr val="D3D3D3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1600" dirty="0"/>
              <a:t>#</a:t>
            </a:r>
            <a:r>
              <a:rPr lang="fr-FR" sz="1600" dirty="0"/>
              <a:t>SYMPOSIUMLIFERAY2019</a:t>
            </a:r>
            <a:endParaRPr sz="1600" dirty="0"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7680" y="623966"/>
            <a:ext cx="10972801" cy="884609"/>
          </a:xfrm>
          <a:prstGeom prst="rect">
            <a:avLst/>
          </a:prstGeom>
        </p:spPr>
        <p:txBody>
          <a:bodyPr anchor="t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487680" y="1804559"/>
            <a:ext cx="11216642" cy="321676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533888" indent="-298938">
              <a:buFontTx/>
              <a:buChar char="•"/>
            </a:lvl2pPr>
            <a:lvl3pPr>
              <a:buChar char="-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16692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#FRS19"/>
          <p:cNvSpPr txBox="1"/>
          <p:nvPr/>
        </p:nvSpPr>
        <p:spPr>
          <a:xfrm>
            <a:off x="196581" y="6279571"/>
            <a:ext cx="4174005" cy="6497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5467" tIns="135467" rIns="135467" bIns="135467" anchor="b"/>
          <a:lstStyle>
            <a:lvl1pPr algn="l">
              <a:buClr>
                <a:srgbClr val="323333"/>
              </a:buClr>
              <a:buFont typeface="Arial"/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1600"/>
              <a:t>#FRS19</a:t>
            </a:r>
          </a:p>
        </p:txBody>
      </p:sp>
      <p:pic>
        <p:nvPicPr>
          <p:cNvPr id="42" name="SYMP19-SlideDeck-wide-bg2.png" descr="SYMP19-SlideDeck-wide-b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048575"/>
            <a:ext cx="2844800" cy="61555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535353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38869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lor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#FRS18"/>
          <p:cNvSpPr txBox="1"/>
          <p:nvPr/>
        </p:nvSpPr>
        <p:spPr>
          <a:xfrm>
            <a:off x="196581" y="6014847"/>
            <a:ext cx="4174005" cy="6497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5467" tIns="135467" rIns="135467" bIns="135467" anchor="b"/>
          <a:lstStyle>
            <a:lvl1pPr algn="l">
              <a:buClr>
                <a:srgbClr val="323333"/>
              </a:buClr>
              <a:buFont typeface="Arial"/>
              <a:defRPr sz="3200">
                <a:solidFill>
                  <a:srgbClr val="D3D3D3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1600"/>
              <a:t>#FRS18</a:t>
            </a:r>
          </a:p>
        </p:txBody>
      </p:sp>
      <p:pic>
        <p:nvPicPr>
          <p:cNvPr id="51" name="SYMP19-SlideDeck-wide-bg3.png" descr="SYMP19-SlideDeck-wide-bg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048575"/>
            <a:ext cx="2844800" cy="61555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535353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47858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ate My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YMP19-SlideDeck-wide-bg1.png" descr="SYMP19-SlideDeck-wide-b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#FRS19"/>
          <p:cNvSpPr txBox="1"/>
          <p:nvPr/>
        </p:nvSpPr>
        <p:spPr>
          <a:xfrm>
            <a:off x="196581" y="6014847"/>
            <a:ext cx="4174005" cy="6497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5467" tIns="135467" rIns="135467" bIns="135467" anchor="b"/>
          <a:lstStyle>
            <a:lvl1pPr algn="l">
              <a:buClr>
                <a:srgbClr val="323333"/>
              </a:buClr>
              <a:buFont typeface="Arial"/>
              <a:defRPr sz="3200">
                <a:solidFill>
                  <a:srgbClr val="D3D3D3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sz="1600" dirty="0"/>
              <a:t>#</a:t>
            </a:r>
            <a:r>
              <a:rPr lang="fr-FR" sz="1600" dirty="0"/>
              <a:t>SYMPOSIUMLIFERAY2019</a:t>
            </a:r>
            <a:endParaRPr sz="1600" dirty="0"/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88" y="849123"/>
            <a:ext cx="5173025" cy="465972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4325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08.10.19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28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08.10.19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02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P19-SlideDeck-wide-coverbg.png" descr="SYMP19-SlideDeck-wide-coverb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5"/>
            <a:ext cx="10972801" cy="1508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1" cy="5257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5802353"/>
            <a:ext cx="2844800" cy="1107994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 anchor="ctr">
            <a:spAutoFit/>
          </a:bodyPr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7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ransition spd="med"/>
  <p:txStyles>
    <p:titleStyle>
      <a:lvl1pPr marL="0" marR="0" indent="0" algn="l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1pPr>
      <a:lvl2pPr marL="0" marR="0" indent="0" algn="l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2pPr>
      <a:lvl3pPr marL="0" marR="0" indent="0" algn="l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3pPr>
      <a:lvl4pPr marL="0" marR="0" indent="0" algn="l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4pPr>
      <a:lvl5pPr marL="0" marR="0" indent="0" algn="l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5pPr>
      <a:lvl6pPr marL="0" marR="0" indent="0" algn="l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6pPr>
      <a:lvl7pPr marL="0" marR="0" indent="0" algn="l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7pPr>
      <a:lvl8pPr marL="0" marR="0" indent="0" algn="l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8pPr>
      <a:lvl9pPr marL="0" marR="0" indent="0" algn="l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9pPr>
    </p:titleStyle>
    <p:bodyStyle>
      <a:lvl1pPr marL="364331" marR="0" indent="-364331" algn="l" defTabSz="6096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1pPr>
      <a:lvl2pPr marL="575582" marR="0" indent="-346982" algn="l" defTabSz="6096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2pPr>
      <a:lvl3pPr marL="781050" marR="0" indent="-323850" algn="l" defTabSz="6096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3pPr>
      <a:lvl4pPr marL="1074420" marR="0" indent="-388620" algn="l" defTabSz="6096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4pPr>
      <a:lvl5pPr marL="1303020" marR="0" indent="-388620" algn="l" defTabSz="6096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5pPr>
      <a:lvl6pPr marL="1531620" marR="0" indent="-388620" algn="l" defTabSz="6096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6pPr>
      <a:lvl7pPr marL="1760220" marR="0" indent="-388620" algn="l" defTabSz="6096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7pPr>
      <a:lvl8pPr marL="1988820" marR="0" indent="-388620" algn="l" defTabSz="6096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8pPr>
      <a:lvl9pPr marL="2217420" marR="0" indent="-388620" algn="l" defTabSz="6096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Myriad Pro Light"/>
          <a:ea typeface="Myriad Pro Light"/>
          <a:cs typeface="Myriad Pro Light"/>
          <a:sym typeface="Myriad Pro Light"/>
        </a:defRPr>
      </a:lvl9pPr>
    </p:bodyStyle>
    <p:otherStyle>
      <a:lvl1pPr marL="0" marR="0" indent="0" algn="ctr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yriad Pro Light"/>
        </a:defRPr>
      </a:lvl1pPr>
      <a:lvl2pPr marL="0" marR="0" indent="228600" algn="ctr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yriad Pro Light"/>
        </a:defRPr>
      </a:lvl2pPr>
      <a:lvl3pPr marL="0" marR="0" indent="457200" algn="ctr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yriad Pro Light"/>
        </a:defRPr>
      </a:lvl3pPr>
      <a:lvl4pPr marL="0" marR="0" indent="685800" algn="ctr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yriad Pro Light"/>
        </a:defRPr>
      </a:lvl4pPr>
      <a:lvl5pPr marL="0" marR="0" indent="914400" algn="ctr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yriad Pro Light"/>
        </a:defRPr>
      </a:lvl5pPr>
      <a:lvl6pPr marL="0" marR="0" indent="1143000" algn="ctr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yriad Pro Light"/>
        </a:defRPr>
      </a:lvl6pPr>
      <a:lvl7pPr marL="0" marR="0" indent="1371600" algn="ctr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yriad Pro Light"/>
        </a:defRPr>
      </a:lvl7pPr>
      <a:lvl8pPr marL="0" marR="0" indent="1600200" algn="ctr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yriad Pro Light"/>
        </a:defRPr>
      </a:lvl8pPr>
      <a:lvl9pPr marL="0" marR="0" indent="1828800" algn="ctr" defTabSz="609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yriad Pro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sv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feray/liferay-blade-samples/tree/7.1/maven/apps/npm/angular-npm-portl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290260"/>
            <a:ext cx="9144000" cy="227747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cs typeface="Calibri Light"/>
              </a:rPr>
              <a:t>Retour </a:t>
            </a:r>
            <a:r>
              <a:rPr lang="de-DE" dirty="0" err="1">
                <a:solidFill>
                  <a:schemeClr val="bg1"/>
                </a:solidFill>
                <a:cs typeface="Calibri Light"/>
              </a:rPr>
              <a:t>d‘experience</a:t>
            </a:r>
            <a:r>
              <a:rPr lang="de-DE" dirty="0">
                <a:solidFill>
                  <a:schemeClr val="bg1"/>
                </a:solidFill>
                <a:cs typeface="Calibri Light"/>
              </a:rPr>
              <a:t> :</a:t>
            </a:r>
            <a:br>
              <a:rPr lang="de-DE" dirty="0">
                <a:solidFill>
                  <a:schemeClr val="bg1"/>
                </a:solidFill>
                <a:cs typeface="Calibri Light"/>
              </a:rPr>
            </a:br>
            <a:r>
              <a:rPr lang="de-DE" dirty="0">
                <a:solidFill>
                  <a:schemeClr val="bg1"/>
                </a:solidFill>
                <a:cs typeface="Calibri Light"/>
              </a:rPr>
              <a:t>Angular &amp; DXP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Notre idée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804558"/>
            <a:ext cx="11216642" cy="4175828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fr-FR" sz="2100" dirty="0">
                <a:cs typeface="Calibri"/>
              </a:rPr>
              <a:t>Mise en place de 2 projets :</a:t>
            </a:r>
          </a:p>
          <a:p>
            <a:pPr lvl="2"/>
            <a:r>
              <a:rPr lang="fr-FR" sz="2100" dirty="0">
                <a:cs typeface="Calibri"/>
              </a:rPr>
              <a:t>Projet 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 « </a:t>
            </a:r>
            <a:r>
              <a:rPr lang="fr-FR" sz="2100" dirty="0" err="1">
                <a:cs typeface="Calibri"/>
              </a:rPr>
              <a:t>standalone</a:t>
            </a:r>
            <a:r>
              <a:rPr lang="fr-FR" sz="2100" dirty="0">
                <a:cs typeface="Calibri"/>
              </a:rPr>
              <a:t> »</a:t>
            </a:r>
          </a:p>
          <a:p>
            <a:pPr lvl="2"/>
            <a:r>
              <a:rPr lang="fr-FR" sz="2100" dirty="0">
                <a:cs typeface="Calibri"/>
              </a:rPr>
              <a:t>Projet portail </a:t>
            </a:r>
            <a:r>
              <a:rPr lang="fr-FR" sz="2100" dirty="0" err="1">
                <a:cs typeface="Calibri"/>
              </a:rPr>
              <a:t>Liferay</a:t>
            </a:r>
            <a:endParaRPr lang="fr-FR" sz="2100" dirty="0">
              <a:cs typeface="Calibri"/>
            </a:endParaRPr>
          </a:p>
          <a:p>
            <a:pPr marL="457200" lvl="2" indent="0">
              <a:buNone/>
            </a:pPr>
            <a:endParaRPr lang="fr-FR" sz="1000" dirty="0">
              <a:cs typeface="Calibri"/>
            </a:endParaRPr>
          </a:p>
          <a:p>
            <a:pPr lvl="1"/>
            <a:r>
              <a:rPr lang="fr-FR" sz="2100" dirty="0">
                <a:cs typeface="Calibri"/>
              </a:rPr>
              <a:t>Mettre à profit l'usine logicielle pour "ramener" les livrables construits par le projet 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 dans une </a:t>
            </a:r>
            <a:r>
              <a:rPr lang="fr-FR" sz="2100" dirty="0" err="1">
                <a:cs typeface="Calibri"/>
              </a:rPr>
              <a:t>portlet</a:t>
            </a:r>
            <a:r>
              <a:rPr lang="fr-FR" sz="2100" dirty="0">
                <a:cs typeface="Calibri"/>
              </a:rPr>
              <a:t> </a:t>
            </a:r>
            <a:r>
              <a:rPr lang="fr-FR" sz="2100" dirty="0" err="1">
                <a:cs typeface="Calibri"/>
              </a:rPr>
              <a:t>Liferay</a:t>
            </a:r>
            <a:endParaRPr lang="fr-FR" sz="2100" dirty="0">
              <a:cs typeface="Calibri"/>
            </a:endParaRPr>
          </a:p>
          <a:p>
            <a:pPr marL="234950" lvl="1" indent="0">
              <a:buNone/>
            </a:pPr>
            <a:endParaRPr lang="fr-FR" sz="1000" dirty="0">
              <a:cs typeface="Calibri"/>
            </a:endParaRPr>
          </a:p>
          <a:p>
            <a:r>
              <a:rPr lang="fr-FR" sz="2100" b="1" u="sng" dirty="0">
                <a:cs typeface="Calibri"/>
              </a:rPr>
              <a:t>Avantages :</a:t>
            </a:r>
          </a:p>
          <a:p>
            <a:pPr lvl="1"/>
            <a:r>
              <a:rPr lang="fr-FR" sz="2100" dirty="0">
                <a:cs typeface="Calibri"/>
              </a:rPr>
              <a:t>Conserver les fonctionnalités CMS, gestion des utilisateurs, service </a:t>
            </a:r>
            <a:r>
              <a:rPr lang="fr-FR" sz="2100" dirty="0" err="1">
                <a:cs typeface="Calibri"/>
              </a:rPr>
              <a:t>builder</a:t>
            </a:r>
            <a:r>
              <a:rPr lang="fr-FR" sz="2100" dirty="0">
                <a:cs typeface="Calibri"/>
              </a:rPr>
              <a:t> de </a:t>
            </a:r>
            <a:r>
              <a:rPr lang="fr-FR" sz="2100" dirty="0" err="1">
                <a:cs typeface="Calibri"/>
              </a:rPr>
              <a:t>Liferay</a:t>
            </a:r>
            <a:endParaRPr lang="fr-FR" sz="2100" dirty="0">
              <a:cs typeface="Calibri"/>
            </a:endParaRPr>
          </a:p>
          <a:p>
            <a:pPr lvl="1"/>
            <a:r>
              <a:rPr lang="fr-FR" sz="2100" dirty="0">
                <a:cs typeface="Calibri"/>
              </a:rPr>
              <a:t>Rapidité de développement d'une application 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 classique</a:t>
            </a:r>
          </a:p>
          <a:p>
            <a:pPr lvl="1"/>
            <a:r>
              <a:rPr lang="fr-FR" sz="2100" dirty="0">
                <a:cs typeface="Calibri"/>
              </a:rPr>
              <a:t>Pas de dépendances à une version spécifique de </a:t>
            </a:r>
            <a:r>
              <a:rPr lang="fr-FR" sz="2100" dirty="0" err="1">
                <a:cs typeface="Calibri"/>
              </a:rPr>
              <a:t>bundler</a:t>
            </a:r>
            <a:r>
              <a:rPr lang="fr-FR" sz="2100" dirty="0">
                <a:cs typeface="Calibri"/>
              </a:rPr>
              <a:t> ou d'</a:t>
            </a:r>
            <a:r>
              <a:rPr lang="fr-FR" sz="2100" dirty="0" err="1">
                <a:cs typeface="Calibri"/>
              </a:rPr>
              <a:t>Angular</a:t>
            </a:r>
            <a:endParaRPr lang="fr-FR" sz="2100" dirty="0">
              <a:cs typeface="Calibri"/>
            </a:endParaRPr>
          </a:p>
          <a:p>
            <a:endParaRPr lang="fr-FR" sz="2100" dirty="0">
              <a:cs typeface="Calibri"/>
            </a:endParaRPr>
          </a:p>
          <a:p>
            <a:endParaRPr lang="fr-FR" sz="2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57227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Notre idée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2600" b="1" u="sng" dirty="0">
                <a:cs typeface="Calibri"/>
              </a:rPr>
              <a:t>Problématiques initiales à résoudre :</a:t>
            </a:r>
          </a:p>
          <a:p>
            <a:pPr lvl="1"/>
            <a:r>
              <a:rPr lang="fr-FR" sz="2600" dirty="0">
                <a:cs typeface="Calibri"/>
              </a:rPr>
              <a:t>Sans </a:t>
            </a:r>
            <a:r>
              <a:rPr lang="fr-FR" sz="2600" dirty="0" err="1">
                <a:cs typeface="Calibri"/>
              </a:rPr>
              <a:t>mocker</a:t>
            </a:r>
            <a:r>
              <a:rPr lang="fr-FR" sz="2600" dirty="0">
                <a:cs typeface="Calibri"/>
              </a:rPr>
              <a:t> tous les appels, comment faire en sorte que l'application </a:t>
            </a:r>
            <a:r>
              <a:rPr lang="fr-FR" sz="2600" dirty="0" err="1">
                <a:cs typeface="Calibri"/>
              </a:rPr>
              <a:t>Angular</a:t>
            </a:r>
            <a:r>
              <a:rPr lang="fr-FR" sz="2600" dirty="0">
                <a:cs typeface="Calibri"/>
              </a:rPr>
              <a:t> « </a:t>
            </a:r>
            <a:r>
              <a:rPr lang="fr-FR" sz="2600" dirty="0" err="1">
                <a:cs typeface="Calibri"/>
              </a:rPr>
              <a:t>standalone</a:t>
            </a:r>
            <a:r>
              <a:rPr lang="fr-FR" sz="2600" dirty="0">
                <a:cs typeface="Calibri"/>
              </a:rPr>
              <a:t> » puisse utiliser les services du portail comme </a:t>
            </a:r>
            <a:r>
              <a:rPr lang="fr-FR" sz="2600" dirty="0" err="1">
                <a:cs typeface="Calibri"/>
              </a:rPr>
              <a:t>backend</a:t>
            </a:r>
            <a:r>
              <a:rPr lang="fr-FR" sz="2600" dirty="0">
                <a:cs typeface="Calibri"/>
              </a:rPr>
              <a:t>?</a:t>
            </a:r>
            <a:endParaRPr lang="en-US" sz="2600" dirty="0">
              <a:cs typeface="Calibri"/>
            </a:endParaRPr>
          </a:p>
          <a:p>
            <a:pPr lvl="1"/>
            <a:endParaRPr lang="fr-FR" sz="2600" dirty="0">
              <a:cs typeface="Calibri"/>
            </a:endParaRPr>
          </a:p>
          <a:p>
            <a:pPr lvl="1"/>
            <a:r>
              <a:rPr lang="fr-FR" sz="2600" dirty="0">
                <a:cs typeface="Calibri"/>
              </a:rPr>
              <a:t>Comment gérer à la fois le mode « </a:t>
            </a:r>
            <a:r>
              <a:rPr lang="fr-FR" sz="2600" dirty="0" err="1">
                <a:cs typeface="Calibri"/>
              </a:rPr>
              <a:t>standalone</a:t>
            </a:r>
            <a:r>
              <a:rPr lang="fr-FR" sz="2600" dirty="0">
                <a:cs typeface="Calibri"/>
              </a:rPr>
              <a:t> » et le mode « </a:t>
            </a:r>
            <a:r>
              <a:rPr lang="fr-FR" sz="2600" dirty="0" err="1">
                <a:cs typeface="Calibri"/>
              </a:rPr>
              <a:t>embedded</a:t>
            </a:r>
            <a:r>
              <a:rPr lang="fr-FR" sz="2600" dirty="0">
                <a:cs typeface="Calibri"/>
              </a:rPr>
              <a:t> » ?</a:t>
            </a:r>
            <a:endParaRPr lang="fr-FR" sz="2600" dirty="0"/>
          </a:p>
          <a:p>
            <a:pPr marL="0" indent="0">
              <a:buNone/>
            </a:pPr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0142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Environnement technique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804559"/>
            <a:ext cx="11216642" cy="40407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fr-FR" sz="2100" dirty="0">
                <a:cs typeface="Calibri"/>
              </a:rPr>
              <a:t>Logiciels/</a:t>
            </a:r>
            <a:r>
              <a:rPr lang="fr-FR" sz="2100" dirty="0" err="1">
                <a:cs typeface="Calibri"/>
              </a:rPr>
              <a:t>frameworks</a:t>
            </a:r>
            <a:r>
              <a:rPr lang="fr-FR" sz="2100" dirty="0">
                <a:cs typeface="Calibri"/>
              </a:rPr>
              <a:t> utilisés :</a:t>
            </a:r>
            <a:endParaRPr lang="fr-FR" sz="2100" dirty="0"/>
          </a:p>
          <a:p>
            <a:pPr lvl="2"/>
            <a:r>
              <a:rPr lang="fr-FR" sz="1600" dirty="0" err="1">
                <a:cs typeface="Calibri"/>
              </a:rPr>
              <a:t>Liferay</a:t>
            </a:r>
            <a:r>
              <a:rPr lang="fr-FR" sz="1600" dirty="0">
                <a:cs typeface="Calibri"/>
              </a:rPr>
              <a:t> : DXP 7.0 puis 7.1 GA 10</a:t>
            </a:r>
          </a:p>
          <a:p>
            <a:pPr lvl="2"/>
            <a:r>
              <a:rPr lang="fr-FR" sz="1600" dirty="0" err="1">
                <a:cs typeface="Calibri"/>
              </a:rPr>
              <a:t>Angular</a:t>
            </a:r>
            <a:r>
              <a:rPr lang="fr-FR" sz="1600" dirty="0">
                <a:cs typeface="Calibri"/>
              </a:rPr>
              <a:t> : version 6.1.X</a:t>
            </a:r>
          </a:p>
          <a:p>
            <a:pPr lvl="2"/>
            <a:r>
              <a:rPr lang="fr-FR" sz="1600" dirty="0">
                <a:cs typeface="Calibri"/>
              </a:rPr>
              <a:t>BDD : </a:t>
            </a:r>
            <a:r>
              <a:rPr lang="fr-FR" sz="1600" dirty="0" err="1">
                <a:cs typeface="Calibri"/>
              </a:rPr>
              <a:t>MariaDB</a:t>
            </a:r>
            <a:r>
              <a:rPr lang="fr-FR" sz="1600" dirty="0">
                <a:cs typeface="Calibri"/>
              </a:rPr>
              <a:t>  10.2</a:t>
            </a:r>
          </a:p>
          <a:p>
            <a:pPr lvl="2"/>
            <a:r>
              <a:rPr lang="fr-FR" sz="1600" dirty="0">
                <a:cs typeface="Calibri"/>
              </a:rPr>
              <a:t>Moteur de recherche : </a:t>
            </a:r>
            <a:r>
              <a:rPr lang="fr-FR" sz="1600" dirty="0" err="1">
                <a:cs typeface="Calibri"/>
              </a:rPr>
              <a:t>Elasticsearch</a:t>
            </a:r>
            <a:r>
              <a:rPr lang="fr-FR" sz="1600" dirty="0">
                <a:cs typeface="Calibri"/>
              </a:rPr>
              <a:t> 6.1.3</a:t>
            </a:r>
          </a:p>
          <a:p>
            <a:pPr marL="457200" lvl="2" indent="0">
              <a:buNone/>
            </a:pPr>
            <a:endParaRPr lang="fr-FR" sz="1200" dirty="0">
              <a:cs typeface="Calibri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fr-FR" sz="2100" dirty="0">
                <a:cs typeface="Calibri"/>
              </a:rPr>
              <a:t>Gestion de sources : </a:t>
            </a:r>
            <a:r>
              <a:rPr lang="fr-FR" sz="2100" dirty="0" err="1">
                <a:cs typeface="Calibri"/>
              </a:rPr>
              <a:t>Gitlab</a:t>
            </a:r>
            <a:r>
              <a:rPr lang="fr-FR" sz="2100" dirty="0">
                <a:cs typeface="Calibri"/>
              </a:rPr>
              <a:t> </a:t>
            </a:r>
            <a:r>
              <a:rPr lang="fr-FR" sz="2100" dirty="0" err="1"/>
              <a:t>Community</a:t>
            </a:r>
            <a:r>
              <a:rPr lang="fr-FR" sz="2100" dirty="0"/>
              <a:t> Edition 11.5.3</a:t>
            </a:r>
          </a:p>
          <a:p>
            <a:pPr marL="342900" indent="-342900">
              <a:buFont typeface="Wingdings" pitchFamily="2" charset="2"/>
              <a:buChar char="§"/>
            </a:pPr>
            <a:endParaRPr lang="fr-FR" sz="2100" dirty="0">
              <a:cs typeface="Calibri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fr-FR" sz="2100" dirty="0">
                <a:cs typeface="Calibri"/>
              </a:rPr>
              <a:t>CI/CD : </a:t>
            </a:r>
            <a:r>
              <a:rPr lang="fr-FR" sz="2100" dirty="0" err="1">
                <a:cs typeface="Calibri"/>
              </a:rPr>
              <a:t>Gitlab</a:t>
            </a:r>
            <a:r>
              <a:rPr lang="fr-FR" sz="2100" dirty="0">
                <a:cs typeface="Calibri"/>
              </a:rPr>
              <a:t> CI</a:t>
            </a:r>
          </a:p>
        </p:txBody>
      </p:sp>
    </p:spTree>
    <p:extLst>
      <p:ext uri="{BB962C8B-B14F-4D97-AF65-F5344CB8AC3E}">
        <p14:creationId xmlns:p14="http://schemas.microsoft.com/office/powerpoint/2010/main" val="32112623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E494-E316-423B-859E-F9189B20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642"/>
            <a:ext cx="10515600" cy="1997951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cs typeface="Calibri Light"/>
              </a:rPr>
              <a:t>Etape 1 : Communication </a:t>
            </a:r>
            <a:r>
              <a:rPr lang="fr-FR" dirty="0" err="1">
                <a:solidFill>
                  <a:schemeClr val="bg1"/>
                </a:solidFill>
                <a:cs typeface="Calibri Light"/>
              </a:rPr>
              <a:t>Angular</a:t>
            </a:r>
            <a:r>
              <a:rPr lang="fr-FR" dirty="0">
                <a:solidFill>
                  <a:schemeClr val="bg1"/>
                </a:solidFill>
                <a:cs typeface="Calibri Light"/>
              </a:rPr>
              <a:t> / DXP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FB4A9-7D19-4E52-A335-F2F7056AC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17359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fr-FR" dirty="0">
                <a:ea typeface="+mn-lt"/>
                <a:cs typeface="+mn-lt"/>
              </a:rPr>
              <a:t>(mode "standalone" 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60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623966"/>
            <a:ext cx="11030528" cy="884609"/>
          </a:xfrm>
        </p:spPr>
        <p:txBody>
          <a:bodyPr/>
          <a:lstStyle/>
          <a:p>
            <a:r>
              <a:rPr lang="fr-FR" sz="4000" dirty="0">
                <a:cs typeface="Calibri Light"/>
              </a:rPr>
              <a:t>Etape 1: Communication </a:t>
            </a:r>
            <a:r>
              <a:rPr lang="fr-FR" sz="4000" dirty="0" err="1">
                <a:cs typeface="Calibri Light"/>
              </a:rPr>
              <a:t>Angular</a:t>
            </a:r>
            <a:r>
              <a:rPr lang="fr-FR" sz="4000" dirty="0">
                <a:cs typeface="Calibri Light"/>
              </a:rPr>
              <a:t> standalone / DXP</a:t>
            </a: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804558"/>
            <a:ext cx="11216642" cy="41005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00" b="1" u="sng" dirty="0">
                <a:cs typeface="Calibri"/>
              </a:rPr>
              <a:t>Objectif :</a:t>
            </a:r>
            <a:r>
              <a:rPr lang="fr-FR" sz="2100" dirty="0">
                <a:cs typeface="Calibri"/>
              </a:rPr>
              <a:t> profiter d'un boucle de développement plus rapide côté front en démarrant l'application 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 à 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00" b="1" u="sng" dirty="0">
                <a:cs typeface="Calibri"/>
              </a:rPr>
              <a:t>Avantage :</a:t>
            </a:r>
            <a:r>
              <a:rPr lang="fr-FR" sz="2100" dirty="0">
                <a:cs typeface="Calibri"/>
              </a:rPr>
              <a:t> rechargement à chaud lors des modifications dans le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00" b="1" u="sng" dirty="0" err="1">
                <a:cs typeface="Calibri"/>
              </a:rPr>
              <a:t>Pré-requis</a:t>
            </a:r>
            <a:r>
              <a:rPr lang="fr-FR" sz="2100" b="1" u="sng" dirty="0">
                <a:cs typeface="Calibri"/>
              </a:rPr>
              <a:t> :</a:t>
            </a:r>
            <a:r>
              <a:rPr lang="fr-FR" sz="2100" dirty="0">
                <a:cs typeface="Calibri"/>
              </a:rPr>
              <a:t> sans </a:t>
            </a:r>
            <a:r>
              <a:rPr lang="fr-FR" sz="2100" dirty="0" err="1">
                <a:cs typeface="Calibri"/>
              </a:rPr>
              <a:t>mocking</a:t>
            </a:r>
            <a:r>
              <a:rPr lang="fr-FR" sz="2100" dirty="0">
                <a:cs typeface="Calibri"/>
              </a:rPr>
              <a:t> des services =&gt; serveur </a:t>
            </a:r>
            <a:r>
              <a:rPr lang="fr-FR" sz="2100" dirty="0" err="1">
                <a:cs typeface="Calibri"/>
              </a:rPr>
              <a:t>Liferay</a:t>
            </a:r>
            <a:r>
              <a:rPr lang="fr-FR" sz="2100" dirty="0">
                <a:cs typeface="Calibri"/>
              </a:rPr>
              <a:t> préalablement démarré</a:t>
            </a:r>
          </a:p>
          <a:p>
            <a:endParaRPr lang="fr-FR" sz="21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00" dirty="0">
                <a:cs typeface="Calibri"/>
              </a:rPr>
              <a:t>Côté 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 : requêtes AJAX (</a:t>
            </a:r>
            <a:r>
              <a:rPr lang="fr-FR" sz="2100" dirty="0" err="1">
                <a:cs typeface="Calibri"/>
              </a:rPr>
              <a:t>HttpClient</a:t>
            </a:r>
            <a:r>
              <a:rPr lang="fr-FR" sz="2100" dirty="0">
                <a:cs typeface="Calibri"/>
              </a:rPr>
              <a:t>) pour appeler les API REST nécessaires</a:t>
            </a:r>
            <a:endParaRPr lang="fr-FR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00" dirty="0">
                <a:cs typeface="Calibri"/>
              </a:rPr>
              <a:t>Côté </a:t>
            </a:r>
            <a:r>
              <a:rPr lang="fr-FR" sz="2100" dirty="0" err="1">
                <a:cs typeface="Calibri"/>
              </a:rPr>
              <a:t>Liferay</a:t>
            </a:r>
            <a:r>
              <a:rPr lang="fr-FR" sz="2100" dirty="0">
                <a:cs typeface="Calibri"/>
              </a:rPr>
              <a:t> : </a:t>
            </a:r>
          </a:p>
          <a:p>
            <a:pPr lvl="1"/>
            <a:r>
              <a:rPr lang="fr-FR" sz="2100" dirty="0">
                <a:cs typeface="Calibri"/>
              </a:rPr>
              <a:t>Premiers tests : </a:t>
            </a:r>
            <a:r>
              <a:rPr lang="fr-FR" sz="2100" dirty="0" err="1">
                <a:cs typeface="Calibri"/>
              </a:rPr>
              <a:t>ResourceCommand</a:t>
            </a:r>
            <a:endParaRPr lang="fr-FR" sz="2100" dirty="0">
              <a:cs typeface="Calibri"/>
            </a:endParaRPr>
          </a:p>
          <a:p>
            <a:pPr lvl="1"/>
            <a:r>
              <a:rPr lang="fr-FR" sz="2100" dirty="0">
                <a:cs typeface="Calibri"/>
              </a:rPr>
              <a:t>Rapidement : mise en place d'une application JAX-RS avec différentes ressources</a:t>
            </a:r>
          </a:p>
        </p:txBody>
      </p:sp>
    </p:spTree>
    <p:extLst>
      <p:ext uri="{BB962C8B-B14F-4D97-AF65-F5344CB8AC3E}">
        <p14:creationId xmlns:p14="http://schemas.microsoft.com/office/powerpoint/2010/main" val="32173717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Etape 1 : Communication </a:t>
            </a:r>
            <a:r>
              <a:rPr lang="fr-FR" sz="4000" dirty="0" err="1">
                <a:cs typeface="Calibri Light"/>
              </a:rPr>
              <a:t>Angular</a:t>
            </a:r>
            <a:r>
              <a:rPr lang="fr-FR" sz="4000" dirty="0">
                <a:cs typeface="Calibri Light"/>
              </a:rPr>
              <a:t> </a:t>
            </a:r>
            <a:r>
              <a:rPr lang="fr-FR" sz="4000" dirty="0" err="1">
                <a:cs typeface="Calibri Light"/>
              </a:rPr>
              <a:t>standalone</a:t>
            </a:r>
            <a:r>
              <a:rPr lang="fr-FR" sz="4000" dirty="0">
                <a:cs typeface="Calibri Light"/>
              </a:rPr>
              <a:t> / DXP</a:t>
            </a: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100" b="1" u="sng" dirty="0">
                <a:cs typeface="Calibri"/>
              </a:rPr>
              <a:t>Problème :</a:t>
            </a:r>
            <a:r>
              <a:rPr lang="fr-FR" sz="2100" dirty="0">
                <a:cs typeface="Calibri"/>
              </a:rPr>
              <a:t> appel des API REST côté portail depuis l’application 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 démarrée à part (via </a:t>
            </a:r>
            <a:r>
              <a:rPr lang="fr-FR" sz="2100" dirty="0" err="1">
                <a:cs typeface="Calibri"/>
              </a:rPr>
              <a:t>ng</a:t>
            </a:r>
            <a:r>
              <a:rPr lang="fr-FR" sz="2100" dirty="0">
                <a:cs typeface="Calibri"/>
              </a:rPr>
              <a:t> serve)?</a:t>
            </a:r>
          </a:p>
          <a:p>
            <a:endParaRPr lang="fr-FR" sz="21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100" dirty="0">
                <a:cs typeface="Calibri"/>
              </a:rPr>
              <a:t>Par défaut : </a:t>
            </a:r>
          </a:p>
          <a:p>
            <a:pPr lvl="2"/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 : localhost:4200</a:t>
            </a:r>
          </a:p>
          <a:p>
            <a:pPr lvl="2"/>
            <a:r>
              <a:rPr lang="fr-FR" sz="2100" dirty="0" err="1">
                <a:cs typeface="Calibri"/>
              </a:rPr>
              <a:t>Liferay</a:t>
            </a:r>
            <a:r>
              <a:rPr lang="fr-FR" sz="2100" dirty="0">
                <a:cs typeface="Calibri"/>
              </a:rPr>
              <a:t> : localhost:8080 </a:t>
            </a:r>
          </a:p>
          <a:p>
            <a:pPr lvl="1"/>
            <a:endParaRPr lang="fr-FR" sz="2100" dirty="0">
              <a:cs typeface="Calibri"/>
            </a:endParaRPr>
          </a:p>
          <a:p>
            <a:endParaRPr lang="fr-FR" sz="2100" dirty="0">
              <a:latin typeface="Calibri" panose="020F0502020204030204"/>
              <a:cs typeface="Calibri"/>
            </a:endParaRPr>
          </a:p>
          <a:p>
            <a:endParaRPr lang="fr-FR" sz="2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3315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Etape 1 : Communication </a:t>
            </a:r>
            <a:r>
              <a:rPr lang="fr-FR" sz="4000" dirty="0" err="1">
                <a:cs typeface="Calibri Light"/>
              </a:rPr>
              <a:t>Angular</a:t>
            </a:r>
            <a:r>
              <a:rPr lang="fr-FR" sz="4000" dirty="0">
                <a:cs typeface="Calibri Light"/>
              </a:rPr>
              <a:t> </a:t>
            </a:r>
            <a:r>
              <a:rPr lang="fr-FR" sz="4000" dirty="0" err="1">
                <a:cs typeface="Calibri Light"/>
              </a:rPr>
              <a:t>standalone</a:t>
            </a:r>
            <a:r>
              <a:rPr lang="fr-FR" sz="4000" dirty="0">
                <a:cs typeface="Calibri Light"/>
              </a:rPr>
              <a:t> / DXP</a:t>
            </a: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183" y="1825625"/>
            <a:ext cx="9978455" cy="36857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100" dirty="0">
                <a:cs typeface="Calibri"/>
              </a:rPr>
              <a:t>Si on utilise l'adresse du serveur </a:t>
            </a:r>
            <a:r>
              <a:rPr lang="fr-FR" sz="2100" dirty="0" err="1">
                <a:cs typeface="Calibri"/>
              </a:rPr>
              <a:t>Liferay</a:t>
            </a:r>
            <a:r>
              <a:rPr lang="fr-FR" sz="2100" dirty="0">
                <a:cs typeface="Calibri"/>
              </a:rPr>
              <a:t> dans nos services 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 :</a:t>
            </a:r>
          </a:p>
          <a:p>
            <a:endParaRPr lang="fr-FR" sz="2100" dirty="0">
              <a:latin typeface="Calibri"/>
              <a:cs typeface="Calibri"/>
            </a:endParaRPr>
          </a:p>
          <a:p>
            <a:endParaRPr lang="fr-FR" sz="2100" dirty="0">
              <a:latin typeface="Calibri"/>
              <a:cs typeface="Calibri"/>
            </a:endParaRPr>
          </a:p>
          <a:p>
            <a:endParaRPr lang="fr-FR" sz="2100" dirty="0">
              <a:latin typeface="Calibri"/>
              <a:cs typeface="Calibri"/>
            </a:endParaRPr>
          </a:p>
          <a:p>
            <a:r>
              <a:rPr lang="fr-FR" sz="2100" dirty="0">
                <a:latin typeface="Calibri"/>
                <a:cs typeface="Calibri"/>
              </a:rPr>
              <a:t>Résultat :</a:t>
            </a:r>
          </a:p>
          <a:p>
            <a:endParaRPr lang="fr-FR" sz="2100" dirty="0">
              <a:latin typeface="Calibri"/>
              <a:cs typeface="Calibri"/>
            </a:endParaRPr>
          </a:p>
          <a:p>
            <a:endParaRPr lang="fr-FR" sz="2100" dirty="0">
              <a:latin typeface="Calibri"/>
              <a:cs typeface="Calibri"/>
            </a:endParaRPr>
          </a:p>
          <a:p>
            <a:r>
              <a:rPr lang="fr-FR" sz="2100" dirty="0">
                <a:latin typeface="Calibri"/>
                <a:cs typeface="Calibri"/>
              </a:rPr>
              <a:t>Solution possible : autoriser les requêtes CORS côté serveur via le header</a:t>
            </a:r>
            <a:endParaRPr lang="fr-FR" sz="2100" dirty="0">
              <a:cs typeface="Calibri"/>
            </a:endParaRPr>
          </a:p>
          <a:p>
            <a:endParaRPr lang="fr-FR" sz="2100" dirty="0">
              <a:cs typeface="Calibri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08697F4-E383-4CAA-9805-CF4E9AC8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15" y="2400914"/>
            <a:ext cx="8041769" cy="68956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E753B25-8DBE-45E1-8E2B-D0CA1BCD5D22}"/>
              </a:ext>
            </a:extLst>
          </p:cNvPr>
          <p:cNvSpPr txBox="1"/>
          <p:nvPr/>
        </p:nvSpPr>
        <p:spPr>
          <a:xfrm>
            <a:off x="1039317" y="4103055"/>
            <a:ext cx="10113363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400" dirty="0">
                <a:solidFill>
                  <a:srgbClr val="FF0000"/>
                </a:solidFill>
                <a:latin typeface="Courier"/>
              </a:rPr>
              <a:t>Access to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XMLHttpRequest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at 'http://localhost:8080/...'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from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origin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'http://localhost:4200' has been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blocked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by CORS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policy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: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Response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to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preflight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request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doesn't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pass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access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control check: No 'Access-Control-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Allow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-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Origin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' header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is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present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on the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requested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 </a:t>
            </a:r>
            <a:r>
              <a:rPr lang="fr-FR" sz="1400" dirty="0" err="1">
                <a:solidFill>
                  <a:srgbClr val="FF0000"/>
                </a:solidFill>
                <a:latin typeface="Courier"/>
              </a:rPr>
              <a:t>resource</a:t>
            </a:r>
            <a:r>
              <a:rPr lang="fr-FR" sz="1400" dirty="0">
                <a:solidFill>
                  <a:srgbClr val="FF0000"/>
                </a:solidFill>
                <a:latin typeface="Courier"/>
              </a:rPr>
              <a:t>.</a:t>
            </a:r>
            <a:endParaRPr lang="fr-FR" sz="1400" dirty="0">
              <a:solidFill>
                <a:srgbClr val="FF0000"/>
              </a:solidFill>
              <a:cs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3A3A07-3294-4DC2-A326-698446BD0A19}"/>
              </a:ext>
            </a:extLst>
          </p:cNvPr>
          <p:cNvSpPr txBox="1"/>
          <p:nvPr/>
        </p:nvSpPr>
        <p:spPr>
          <a:xfrm>
            <a:off x="3887447" y="5418029"/>
            <a:ext cx="4417101" cy="3231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500" dirty="0">
                <a:solidFill>
                  <a:schemeClr val="bg1"/>
                </a:solidFill>
                <a:latin typeface="courier new"/>
              </a:rPr>
              <a:t>Access-</a:t>
            </a:r>
            <a:r>
              <a:rPr lang="fr-FR" sz="1500" dirty="0">
                <a:solidFill>
                  <a:schemeClr val="bg1"/>
                </a:solidFill>
                <a:latin typeface="Courier"/>
              </a:rPr>
              <a:t>Control</a:t>
            </a:r>
            <a:r>
              <a:rPr lang="fr-FR" sz="1500" dirty="0">
                <a:solidFill>
                  <a:schemeClr val="bg1"/>
                </a:solidFill>
                <a:latin typeface="courier new"/>
              </a:rPr>
              <a:t>-</a:t>
            </a:r>
            <a:r>
              <a:rPr lang="fr-FR" sz="1500" dirty="0" err="1">
                <a:solidFill>
                  <a:schemeClr val="bg1"/>
                </a:solidFill>
                <a:latin typeface="courier new"/>
              </a:rPr>
              <a:t>Allow</a:t>
            </a:r>
            <a:r>
              <a:rPr lang="fr-FR" sz="1500" dirty="0">
                <a:solidFill>
                  <a:schemeClr val="bg1"/>
                </a:solidFill>
                <a:latin typeface="courier new"/>
              </a:rPr>
              <a:t>-</a:t>
            </a:r>
            <a:r>
              <a:rPr lang="fr-FR" sz="1500" dirty="0" err="1">
                <a:solidFill>
                  <a:schemeClr val="bg1"/>
                </a:solidFill>
                <a:latin typeface="courier new"/>
              </a:rPr>
              <a:t>Origin</a:t>
            </a:r>
            <a:r>
              <a:rPr lang="fr-FR" sz="1500" dirty="0">
                <a:solidFill>
                  <a:schemeClr val="bg1"/>
                </a:solidFill>
                <a:latin typeface="courier new"/>
              </a:rPr>
              <a:t>: *</a:t>
            </a:r>
            <a:r>
              <a:rPr lang="fr-FR" sz="1500" dirty="0">
                <a:solidFill>
                  <a:schemeClr val="bg1"/>
                </a:solidFill>
                <a:latin typeface="courier new"/>
                <a:cs typeface="courier new"/>
              </a:rPr>
              <a:t>​</a:t>
            </a:r>
            <a:endParaRPr lang="fr-F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731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Etape 1 : Communication </a:t>
            </a:r>
            <a:r>
              <a:rPr lang="fr-FR" sz="4000" dirty="0" err="1">
                <a:cs typeface="Calibri Light"/>
              </a:rPr>
              <a:t>Angular</a:t>
            </a:r>
            <a:r>
              <a:rPr lang="fr-FR" sz="4000" dirty="0">
                <a:cs typeface="Calibri Light"/>
              </a:rPr>
              <a:t> </a:t>
            </a:r>
            <a:r>
              <a:rPr lang="fr-FR" sz="4000" dirty="0" err="1">
                <a:cs typeface="Calibri Light"/>
              </a:rPr>
              <a:t>standalone</a:t>
            </a:r>
            <a:r>
              <a:rPr lang="fr-FR" sz="4000" dirty="0">
                <a:cs typeface="Calibri Light"/>
              </a:rPr>
              <a:t> / DXP</a:t>
            </a: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1" cy="40265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100" b="1" u="sng" dirty="0">
                <a:cs typeface="Calibri"/>
              </a:rPr>
              <a:t>Solution :</a:t>
            </a:r>
            <a:r>
              <a:rPr lang="fr-FR" sz="2100" dirty="0">
                <a:cs typeface="Calibri"/>
              </a:rPr>
              <a:t> démarrer le serveur 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 avec middleware-proxy </a:t>
            </a:r>
          </a:p>
          <a:p>
            <a:pPr lvl="1"/>
            <a:r>
              <a:rPr lang="fr-FR" sz="1600" dirty="0">
                <a:cs typeface="Calibri"/>
              </a:rPr>
              <a:t>Modification des services :</a:t>
            </a:r>
          </a:p>
          <a:p>
            <a:pPr lvl="1"/>
            <a:endParaRPr lang="fr-FR" sz="2000" dirty="0">
              <a:cs typeface="Calibri"/>
            </a:endParaRPr>
          </a:p>
          <a:p>
            <a:pPr lvl="1"/>
            <a:endParaRPr lang="fr-FR" sz="2000" dirty="0">
              <a:cs typeface="Calibri"/>
            </a:endParaRPr>
          </a:p>
          <a:p>
            <a:pPr lvl="1"/>
            <a:r>
              <a:rPr lang="fr-FR" sz="1600" dirty="0">
                <a:cs typeface="Calibri"/>
              </a:rPr>
              <a:t>Ajout d'un fichier </a:t>
            </a:r>
            <a:r>
              <a:rPr lang="fr-FR" sz="1600" dirty="0" err="1">
                <a:latin typeface="courier"/>
                <a:cs typeface="Calibri"/>
              </a:rPr>
              <a:t>proxy.conf.json</a:t>
            </a:r>
            <a:r>
              <a:rPr lang="fr-FR" sz="1600" dirty="0">
                <a:cs typeface="Calibri"/>
              </a:rPr>
              <a:t> dans le projet </a:t>
            </a:r>
            <a:r>
              <a:rPr lang="fr-FR" sz="1600" dirty="0" err="1">
                <a:cs typeface="Calibri"/>
              </a:rPr>
              <a:t>Angular</a:t>
            </a:r>
            <a:endParaRPr lang="fr-FR" sz="1600" dirty="0">
              <a:cs typeface="Calibri"/>
            </a:endParaRPr>
          </a:p>
          <a:p>
            <a:pPr lvl="1"/>
            <a:endParaRPr lang="fr-FR" sz="1600" dirty="0">
              <a:cs typeface="Calibri"/>
            </a:endParaRPr>
          </a:p>
          <a:p>
            <a:pPr lvl="1"/>
            <a:endParaRPr lang="fr-FR" sz="1600" dirty="0">
              <a:cs typeface="Calibri"/>
            </a:endParaRPr>
          </a:p>
          <a:p>
            <a:pPr lvl="1"/>
            <a:endParaRPr lang="fr-FR" sz="1600" dirty="0">
              <a:cs typeface="Calibri"/>
            </a:endParaRPr>
          </a:p>
          <a:p>
            <a:pPr lvl="1"/>
            <a:endParaRPr lang="fr-FR" sz="1000" dirty="0">
              <a:cs typeface="Calibri"/>
            </a:endParaRPr>
          </a:p>
          <a:p>
            <a:pPr lvl="1"/>
            <a:r>
              <a:rPr lang="fr-FR" sz="1600" dirty="0">
                <a:cs typeface="Calibri"/>
              </a:rPr>
              <a:t>Démarrage du serveur avec la commande :</a:t>
            </a:r>
          </a:p>
        </p:txBody>
      </p:sp>
      <p:pic>
        <p:nvPicPr>
          <p:cNvPr id="4" name="Image 4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1035109F-E418-4B90-9EF1-A53779462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94" b="30994"/>
          <a:stretch/>
        </p:blipFill>
        <p:spPr>
          <a:xfrm>
            <a:off x="4555823" y="3838900"/>
            <a:ext cx="2836511" cy="128769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71D9F97-D934-4A28-8692-55BD0F03D595}"/>
              </a:ext>
            </a:extLst>
          </p:cNvPr>
          <p:cNvSpPr txBox="1"/>
          <p:nvPr/>
        </p:nvSpPr>
        <p:spPr>
          <a:xfrm>
            <a:off x="3087974" y="5711251"/>
            <a:ext cx="6016051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courier new"/>
              </a:rPr>
              <a:t>$ </a:t>
            </a:r>
            <a:r>
              <a:rPr lang="fr-FR" sz="1400" dirty="0" err="1">
                <a:solidFill>
                  <a:schemeClr val="bg1"/>
                </a:solidFill>
                <a:latin typeface="courier new"/>
              </a:rPr>
              <a:t>ng</a:t>
            </a:r>
            <a:r>
              <a:rPr lang="fr-FR" sz="1400" dirty="0">
                <a:solidFill>
                  <a:schemeClr val="bg1"/>
                </a:solidFill>
                <a:latin typeface="courier new"/>
              </a:rPr>
              <a:t> serve --proxy-config </a:t>
            </a:r>
            <a:r>
              <a:rPr lang="fr-FR" sz="1400" dirty="0" err="1">
                <a:solidFill>
                  <a:schemeClr val="bg1"/>
                </a:solidFill>
                <a:latin typeface="courier new"/>
              </a:rPr>
              <a:t>proxy.conf.json</a:t>
            </a:r>
            <a:r>
              <a:rPr lang="fr-FR" sz="1400" dirty="0">
                <a:solidFill>
                  <a:schemeClr val="bg1"/>
                </a:solidFill>
                <a:latin typeface="courier new"/>
              </a:rPr>
              <a:t> </a:t>
            </a:r>
            <a:endParaRPr lang="fr-FR" sz="1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0BCEB265-EA24-4E23-95FC-C5FDFFCE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857" y="2646581"/>
            <a:ext cx="6520445" cy="6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109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E494-E316-423B-859E-F9189B20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a typeface="+mj-lt"/>
                <a:cs typeface="+mj-lt"/>
              </a:rPr>
              <a:t>Etape 2 : Construction de la </a:t>
            </a:r>
            <a:r>
              <a:rPr lang="fr-FR" dirty="0" err="1">
                <a:solidFill>
                  <a:schemeClr val="bg1"/>
                </a:solidFill>
                <a:ea typeface="+mj-lt"/>
                <a:cs typeface="+mj-lt"/>
              </a:rPr>
              <a:t>portlet</a:t>
            </a:r>
            <a:endParaRPr lang="fr-FR" dirty="0">
              <a:solidFill>
                <a:schemeClr val="bg1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507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Etape 2 : </a:t>
            </a:r>
            <a:r>
              <a:rPr lang="fr-FR" dirty="0">
                <a:ea typeface="+mj-lt"/>
                <a:cs typeface="+mj-lt"/>
              </a:rPr>
              <a:t>Construction de </a:t>
            </a:r>
            <a:r>
              <a:rPr lang="fr-FR" dirty="0">
                <a:cs typeface="Calibri Light"/>
              </a:rPr>
              <a:t>la </a:t>
            </a:r>
            <a:r>
              <a:rPr lang="fr-FR" dirty="0" err="1">
                <a:cs typeface="Calibri Light" panose="020F0302020204030204"/>
              </a:rPr>
              <a:t>portlet</a:t>
            </a:r>
            <a:endParaRPr lang="fr-FR" dirty="0">
              <a:cs typeface="Calibri Light" panose="020F03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fr-FR" sz="2600" dirty="0">
                <a:cs typeface="Calibri"/>
              </a:rPr>
              <a:t>Passage du mode « </a:t>
            </a:r>
            <a:r>
              <a:rPr lang="fr-FR" sz="2600" dirty="0" err="1">
                <a:cs typeface="Calibri"/>
              </a:rPr>
              <a:t>standalone</a:t>
            </a:r>
            <a:r>
              <a:rPr lang="fr-FR" sz="2600" dirty="0">
                <a:cs typeface="Calibri"/>
              </a:rPr>
              <a:t> » au mode « </a:t>
            </a:r>
            <a:r>
              <a:rPr lang="fr-FR" sz="2600" dirty="0" err="1">
                <a:cs typeface="Calibri"/>
              </a:rPr>
              <a:t>embedded</a:t>
            </a:r>
            <a:r>
              <a:rPr lang="fr-FR" sz="2600" dirty="0">
                <a:cs typeface="Calibri"/>
              </a:rPr>
              <a:t> »</a:t>
            </a:r>
          </a:p>
          <a:p>
            <a:pPr algn="ctr"/>
            <a:r>
              <a:rPr lang="fr-FR" sz="2600" dirty="0">
                <a:cs typeface="Calibri"/>
                <a:sym typeface="Wingdings" pitchFamily="2" charset="2"/>
              </a:rPr>
              <a:t></a:t>
            </a:r>
            <a:endParaRPr lang="fr-FR" sz="2600" dirty="0">
              <a:cs typeface="Calibri"/>
            </a:endParaRPr>
          </a:p>
          <a:p>
            <a:pPr algn="ctr"/>
            <a:r>
              <a:rPr lang="fr-FR" sz="2600" dirty="0">
                <a:cs typeface="Calibri"/>
              </a:rPr>
              <a:t>Récupérer les fichiers JS de l'application </a:t>
            </a:r>
            <a:r>
              <a:rPr lang="fr-FR" sz="2600" dirty="0" err="1">
                <a:cs typeface="Calibri"/>
              </a:rPr>
              <a:t>Angular</a:t>
            </a:r>
            <a:r>
              <a:rPr lang="fr-FR" sz="2600" dirty="0">
                <a:cs typeface="Calibri"/>
              </a:rPr>
              <a:t> et les intégrer à la </a:t>
            </a:r>
            <a:r>
              <a:rPr lang="fr-FR" sz="2600" dirty="0" err="1">
                <a:cs typeface="Calibri"/>
              </a:rPr>
              <a:t>portlet</a:t>
            </a:r>
            <a:endParaRPr lang="fr-FR" sz="26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dirty="0">
              <a:cs typeface="Calibri"/>
            </a:endParaRPr>
          </a:p>
          <a:p>
            <a:r>
              <a:rPr lang="fr-FR" sz="2600" dirty="0">
                <a:cs typeface="Calibri"/>
              </a:rPr>
              <a:t>Construction d'un livrable côté </a:t>
            </a:r>
            <a:r>
              <a:rPr lang="fr-FR" sz="2600" dirty="0" err="1">
                <a:cs typeface="Calibri"/>
              </a:rPr>
              <a:t>Angular</a:t>
            </a:r>
            <a:r>
              <a:rPr lang="fr-FR" sz="2600" dirty="0">
                <a:cs typeface="Calibri"/>
              </a:rPr>
              <a:t>, déployé par la CI :</a:t>
            </a:r>
          </a:p>
          <a:p>
            <a:pPr lvl="1"/>
            <a:r>
              <a:rPr lang="fr-FR" sz="2100" dirty="0">
                <a:ea typeface="+mn-lt"/>
                <a:cs typeface="+mn-lt"/>
              </a:rPr>
              <a:t> </a:t>
            </a:r>
            <a:r>
              <a:rPr lang="fr-FR" sz="2100" dirty="0" err="1">
                <a:ea typeface="+mn-lt"/>
                <a:cs typeface="+mn-lt"/>
              </a:rPr>
              <a:t>yarn</a:t>
            </a:r>
            <a:r>
              <a:rPr lang="fr-FR" sz="2100" dirty="0">
                <a:ea typeface="+mn-lt"/>
                <a:cs typeface="+mn-lt"/>
              </a:rPr>
              <a:t> </a:t>
            </a:r>
            <a:r>
              <a:rPr lang="fr-FR" sz="2100" dirty="0" err="1">
                <a:ea typeface="+mn-lt"/>
                <a:cs typeface="+mn-lt"/>
              </a:rPr>
              <a:t>build:prod</a:t>
            </a:r>
            <a:endParaRPr lang="fr-FR" sz="2100" dirty="0">
              <a:ea typeface="+mn-lt"/>
              <a:cs typeface="+mn-lt"/>
            </a:endParaRPr>
          </a:p>
          <a:p>
            <a:pPr lvl="1"/>
            <a:r>
              <a:rPr lang="fr-FR" sz="2100" dirty="0">
                <a:ea typeface="+mn-lt"/>
                <a:cs typeface="+mn-lt"/>
              </a:rPr>
              <a:t> tar </a:t>
            </a:r>
            <a:r>
              <a:rPr lang="fr-FR" sz="2100" dirty="0" err="1">
                <a:ea typeface="+mn-lt"/>
                <a:cs typeface="+mn-lt"/>
              </a:rPr>
              <a:t>dist</a:t>
            </a:r>
            <a:r>
              <a:rPr lang="fr-FR" sz="2100" dirty="0">
                <a:ea typeface="+mn-lt"/>
                <a:cs typeface="+mn-lt"/>
              </a:rPr>
              <a:t>/</a:t>
            </a:r>
          </a:p>
          <a:p>
            <a:pPr lvl="1"/>
            <a:r>
              <a:rPr lang="fr-FR" sz="2100" dirty="0">
                <a:ea typeface="+mn-lt"/>
                <a:cs typeface="+mn-lt"/>
              </a:rPr>
              <a:t> </a:t>
            </a:r>
            <a:r>
              <a:rPr lang="fr-FR" sz="2100" dirty="0" err="1">
                <a:ea typeface="+mn-lt"/>
                <a:cs typeface="+mn-lt"/>
              </a:rPr>
              <a:t>mvn</a:t>
            </a:r>
            <a:r>
              <a:rPr lang="fr-FR" sz="2100" dirty="0">
                <a:ea typeface="+mn-lt"/>
                <a:cs typeface="+mn-lt"/>
              </a:rPr>
              <a:t> </a:t>
            </a:r>
            <a:r>
              <a:rPr lang="fr-FR" sz="2100" dirty="0" err="1">
                <a:ea typeface="+mn-lt"/>
                <a:cs typeface="+mn-lt"/>
              </a:rPr>
              <a:t>deploy:deploy</a:t>
            </a:r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5864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C7DA9-45D9-4D01-8231-FA409CD2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Avant-propos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D691AC-7636-4C01-8606-DD3DE21C2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 dirty="0">
                <a:cs typeface="Calibri"/>
              </a:rPr>
              <a:t>Cette présentation est un retour d'expérience : il existe sûrement d'autres façon de procéder (plus optimisées et/ou "propres").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Si vous avez des suggestions d'améliorations, n'hésitez pas à m’en faire part à l'issue de la présentation.</a:t>
            </a:r>
          </a:p>
          <a:p>
            <a:endParaRPr lang="fr-FR" i="1" dirty="0">
              <a:cs typeface="Calibri"/>
            </a:endParaRPr>
          </a:p>
          <a:p>
            <a:r>
              <a:rPr lang="fr-FR" sz="1600" i="1" dirty="0">
                <a:cs typeface="Calibri"/>
              </a:rPr>
              <a:t>Aucun développeur n'a été blessé pendant la réalisation de ce projet.</a:t>
            </a:r>
          </a:p>
          <a:p>
            <a:endParaRPr lang="fr-FR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9069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Etape 2 : </a:t>
            </a:r>
            <a:r>
              <a:rPr lang="fr-FR" dirty="0">
                <a:ea typeface="+mj-lt"/>
                <a:cs typeface="+mj-lt"/>
              </a:rPr>
              <a:t>Construction de </a:t>
            </a:r>
            <a:r>
              <a:rPr lang="fr-FR" dirty="0">
                <a:cs typeface="Calibri Light"/>
              </a:rPr>
              <a:t>la </a:t>
            </a:r>
            <a:r>
              <a:rPr lang="fr-FR" dirty="0" err="1">
                <a:cs typeface="Calibri Light"/>
              </a:rPr>
              <a:t>portlet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B703E9C-834A-467E-8D43-534D4AC05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5570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600" dirty="0" err="1">
                <a:cs typeface="Calibri"/>
              </a:rPr>
              <a:t>build</a:t>
            </a:r>
            <a:r>
              <a:rPr lang="fr-FR" sz="2600" dirty="0">
                <a:cs typeface="Calibri"/>
              </a:rPr>
              <a:t> </a:t>
            </a:r>
            <a:r>
              <a:rPr lang="fr-FR" sz="2600" dirty="0" err="1">
                <a:cs typeface="Calibri"/>
              </a:rPr>
              <a:t>maven</a:t>
            </a:r>
            <a:r>
              <a:rPr lang="fr-FR" sz="2600" dirty="0">
                <a:cs typeface="Calibri"/>
              </a:rPr>
              <a:t> en plusieurs étapes:</a:t>
            </a:r>
          </a:p>
          <a:p>
            <a:pPr lvl="1"/>
            <a:r>
              <a:rPr lang="fr-FR" sz="2600" dirty="0" err="1">
                <a:ea typeface="+mn-lt"/>
                <a:cs typeface="+mn-lt"/>
              </a:rPr>
              <a:t>maven</a:t>
            </a:r>
            <a:r>
              <a:rPr lang="fr-FR" sz="2600" dirty="0">
                <a:ea typeface="+mn-lt"/>
                <a:cs typeface="+mn-lt"/>
              </a:rPr>
              <a:t>-</a:t>
            </a:r>
            <a:r>
              <a:rPr lang="fr-FR" sz="2600" dirty="0" err="1">
                <a:ea typeface="+mn-lt"/>
                <a:cs typeface="+mn-lt"/>
              </a:rPr>
              <a:t>dependency</a:t>
            </a:r>
            <a:r>
              <a:rPr lang="fr-FR" sz="2600" dirty="0">
                <a:ea typeface="+mn-lt"/>
                <a:cs typeface="+mn-lt"/>
              </a:rPr>
              <a:t>-plugin &gt; </a:t>
            </a:r>
            <a:r>
              <a:rPr lang="fr-FR" sz="2600" dirty="0" err="1">
                <a:ea typeface="+mn-lt"/>
                <a:cs typeface="+mn-lt"/>
              </a:rPr>
              <a:t>unpack</a:t>
            </a:r>
            <a:endParaRPr lang="fr-FR" sz="2600" dirty="0">
              <a:cs typeface="Calibri"/>
            </a:endParaRPr>
          </a:p>
          <a:p>
            <a:pPr lvl="1"/>
            <a:endParaRPr lang="fr-FR" sz="2600" dirty="0">
              <a:cs typeface="Calibri"/>
            </a:endParaRPr>
          </a:p>
          <a:p>
            <a:pPr marL="457200" lvl="1" indent="0">
              <a:buNone/>
            </a:pPr>
            <a:endParaRPr lang="fr-FR" sz="2600" dirty="0">
              <a:ea typeface="+mn-lt"/>
              <a:cs typeface="+mn-lt"/>
            </a:endParaRP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</p:txBody>
      </p:sp>
      <p:pic>
        <p:nvPicPr>
          <p:cNvPr id="5" name="Pictur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02EB3E89-F3FB-4DEC-8505-0BDEEF7B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16" y="1914224"/>
            <a:ext cx="6278380" cy="39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533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Etape 2 : </a:t>
            </a:r>
            <a:r>
              <a:rPr lang="fr-FR">
                <a:ea typeface="+mj-lt"/>
                <a:cs typeface="+mj-lt"/>
              </a:rPr>
              <a:t>Construction de </a:t>
            </a:r>
            <a:r>
              <a:rPr lang="fr-FR">
                <a:cs typeface="Calibri Light"/>
              </a:rPr>
              <a:t>la </a:t>
            </a:r>
            <a:r>
              <a:rPr lang="fr-FR" err="1">
                <a:cs typeface="Calibri Light"/>
              </a:rPr>
              <a:t>portlet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5570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600" dirty="0" err="1">
                <a:cs typeface="Calibri"/>
              </a:rPr>
              <a:t>build</a:t>
            </a:r>
            <a:r>
              <a:rPr lang="fr-FR" sz="2600" dirty="0">
                <a:cs typeface="Calibri"/>
              </a:rPr>
              <a:t> </a:t>
            </a:r>
            <a:r>
              <a:rPr lang="fr-FR" sz="2600" dirty="0" err="1">
                <a:cs typeface="Calibri"/>
              </a:rPr>
              <a:t>maven</a:t>
            </a:r>
            <a:r>
              <a:rPr lang="fr-FR" sz="2600" dirty="0">
                <a:cs typeface="Calibri"/>
              </a:rPr>
              <a:t> en plusieurs étapes:</a:t>
            </a:r>
          </a:p>
          <a:p>
            <a:pPr lvl="1"/>
            <a:r>
              <a:rPr lang="fr-FR" sz="2600" dirty="0" err="1">
                <a:ea typeface="+mn-lt"/>
                <a:cs typeface="+mn-lt"/>
              </a:rPr>
              <a:t>maven</a:t>
            </a:r>
            <a:r>
              <a:rPr lang="fr-FR" sz="2600" dirty="0">
                <a:ea typeface="+mn-lt"/>
                <a:cs typeface="+mn-lt"/>
              </a:rPr>
              <a:t>-</a:t>
            </a:r>
            <a:r>
              <a:rPr lang="fr-FR" sz="2600" dirty="0" err="1">
                <a:ea typeface="+mn-lt"/>
                <a:cs typeface="+mn-lt"/>
              </a:rPr>
              <a:t>dependency</a:t>
            </a:r>
            <a:r>
              <a:rPr lang="fr-FR" sz="2600" dirty="0">
                <a:ea typeface="+mn-lt"/>
                <a:cs typeface="+mn-lt"/>
              </a:rPr>
              <a:t>-plugin &gt; </a:t>
            </a:r>
            <a:r>
              <a:rPr lang="fr-FR" sz="2600" dirty="0" err="1">
                <a:ea typeface="+mn-lt"/>
                <a:cs typeface="+mn-lt"/>
              </a:rPr>
              <a:t>unpack</a:t>
            </a:r>
            <a:endParaRPr lang="fr-FR" sz="2600" dirty="0">
              <a:ea typeface="+mn-lt"/>
              <a:cs typeface="+mn-lt"/>
            </a:endParaRPr>
          </a:p>
          <a:p>
            <a:pPr lvl="1"/>
            <a:r>
              <a:rPr lang="fr-FR" sz="2600" dirty="0" err="1">
                <a:ea typeface="+mn-lt"/>
                <a:cs typeface="+mn-lt"/>
              </a:rPr>
              <a:t>maven</a:t>
            </a:r>
            <a:r>
              <a:rPr lang="fr-FR" sz="2600" dirty="0">
                <a:ea typeface="+mn-lt"/>
                <a:cs typeface="+mn-lt"/>
              </a:rPr>
              <a:t>-</a:t>
            </a:r>
            <a:r>
              <a:rPr lang="fr-FR" sz="2600" dirty="0" err="1">
                <a:ea typeface="+mn-lt"/>
                <a:cs typeface="+mn-lt"/>
              </a:rPr>
              <a:t>resources</a:t>
            </a:r>
            <a:r>
              <a:rPr lang="fr-FR" sz="2600" dirty="0">
                <a:ea typeface="+mn-lt"/>
                <a:cs typeface="+mn-lt"/>
              </a:rPr>
              <a:t>-plugin &gt; copy-</a:t>
            </a:r>
            <a:r>
              <a:rPr lang="fr-FR" sz="2600" dirty="0" err="1">
                <a:ea typeface="+mn-lt"/>
                <a:cs typeface="+mn-lt"/>
              </a:rPr>
              <a:t>resources</a:t>
            </a:r>
            <a:endParaRPr lang="fr-FR" sz="26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 sz="2600" dirty="0">
              <a:ea typeface="+mn-lt"/>
              <a:cs typeface="+mn-lt"/>
            </a:endParaRP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</p:txBody>
      </p:sp>
      <p:pic>
        <p:nvPicPr>
          <p:cNvPr id="4" name="Picture 5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4FD1FF05-391E-48AE-AC4B-8D2BAA1E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892" y="2716201"/>
            <a:ext cx="6215921" cy="2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68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Etape 2 : </a:t>
            </a:r>
            <a:r>
              <a:rPr lang="fr-FR">
                <a:ea typeface="+mj-lt"/>
                <a:cs typeface="+mj-lt"/>
              </a:rPr>
              <a:t>Construction de </a:t>
            </a:r>
            <a:r>
              <a:rPr lang="fr-FR">
                <a:cs typeface="Calibri Light"/>
              </a:rPr>
              <a:t>la </a:t>
            </a:r>
            <a:r>
              <a:rPr lang="fr-FR" err="1">
                <a:cs typeface="Calibri Light"/>
              </a:rPr>
              <a:t>portlet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655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600" dirty="0">
                <a:cs typeface="Calibri"/>
              </a:rPr>
              <a:t>Inclusion du code JS dans </a:t>
            </a:r>
            <a:r>
              <a:rPr lang="fr-FR" sz="2600" dirty="0" err="1">
                <a:cs typeface="Calibri"/>
              </a:rPr>
              <a:t>view.jsp</a:t>
            </a:r>
            <a:r>
              <a:rPr lang="fr-FR" sz="2600" dirty="0">
                <a:cs typeface="Calibri"/>
              </a:rPr>
              <a:t> :</a:t>
            </a:r>
            <a:endParaRPr lang="fr-FR" sz="26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 dirty="0">
              <a:ea typeface="+mn-lt"/>
              <a:cs typeface="+mn-lt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pPr marL="0" indent="0">
              <a:buNone/>
            </a:pPr>
            <a:endParaRPr lang="fr-FR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ACA462F-9829-496B-A2F6-54BD549D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163" y="2672050"/>
            <a:ext cx="8094386" cy="15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985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Etape 2 : </a:t>
            </a:r>
            <a:r>
              <a:rPr lang="fr-FR">
                <a:ea typeface="+mj-lt"/>
                <a:cs typeface="+mj-lt"/>
              </a:rPr>
              <a:t>Construction de </a:t>
            </a:r>
            <a:r>
              <a:rPr lang="fr-FR">
                <a:cs typeface="Calibri Light"/>
              </a:rPr>
              <a:t>la </a:t>
            </a:r>
            <a:r>
              <a:rPr lang="fr-FR" err="1">
                <a:cs typeface="Calibri Light"/>
              </a:rPr>
              <a:t>portlet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655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100" b="1" u="sng" dirty="0">
                <a:ea typeface="+mn-lt"/>
                <a:cs typeface="+mn-lt"/>
              </a:rPr>
              <a:t>Problème :</a:t>
            </a:r>
            <a:r>
              <a:rPr lang="fr-FR" sz="2100" dirty="0">
                <a:ea typeface="+mn-lt"/>
                <a:cs typeface="+mn-lt"/>
              </a:rPr>
              <a:t> pas de </a:t>
            </a:r>
            <a:r>
              <a:rPr lang="fr-FR" sz="2100" dirty="0" err="1">
                <a:ea typeface="+mn-lt"/>
                <a:cs typeface="+mn-lt"/>
              </a:rPr>
              <a:t>versioning</a:t>
            </a:r>
            <a:r>
              <a:rPr lang="fr-FR" sz="2100" dirty="0">
                <a:ea typeface="+mn-lt"/>
                <a:cs typeface="+mn-lt"/>
              </a:rPr>
              <a:t> de l'application</a:t>
            </a:r>
          </a:p>
          <a:p>
            <a:pPr lvl="1"/>
            <a:r>
              <a:rPr lang="fr-FR" sz="2100" dirty="0">
                <a:ea typeface="+mn-lt"/>
                <a:cs typeface="+mn-lt"/>
              </a:rPr>
              <a:t>Côté </a:t>
            </a:r>
            <a:r>
              <a:rPr lang="fr-FR" sz="2100" dirty="0" err="1">
                <a:ea typeface="+mn-lt"/>
                <a:cs typeface="+mn-lt"/>
              </a:rPr>
              <a:t>Angular</a:t>
            </a:r>
            <a:r>
              <a:rPr lang="fr-FR" sz="2100" dirty="0">
                <a:ea typeface="+mn-lt"/>
                <a:cs typeface="+mn-lt"/>
              </a:rPr>
              <a:t> : </a:t>
            </a:r>
            <a:r>
              <a:rPr lang="fr-FR" sz="2100" dirty="0" err="1">
                <a:ea typeface="+mn-lt"/>
                <a:cs typeface="+mn-lt"/>
              </a:rPr>
              <a:t>build</a:t>
            </a:r>
            <a:r>
              <a:rPr lang="fr-FR" sz="2100" dirty="0">
                <a:ea typeface="+mn-lt"/>
                <a:cs typeface="+mn-lt"/>
              </a:rPr>
              <a:t> avec --output-</a:t>
            </a:r>
            <a:r>
              <a:rPr lang="fr-FR" sz="2100" dirty="0" err="1">
                <a:ea typeface="+mn-lt"/>
                <a:cs typeface="+mn-lt"/>
              </a:rPr>
              <a:t>hashing</a:t>
            </a:r>
            <a:r>
              <a:rPr lang="fr-FR" sz="2100" dirty="0">
                <a:ea typeface="+mn-lt"/>
                <a:cs typeface="+mn-lt"/>
              </a:rPr>
              <a:t> none</a:t>
            </a:r>
          </a:p>
          <a:p>
            <a:pPr lvl="1"/>
            <a:r>
              <a:rPr lang="fr-FR" sz="2100" dirty="0">
                <a:ea typeface="+mn-lt"/>
                <a:cs typeface="+mn-lt"/>
              </a:rPr>
              <a:t>Vidage du cache nécessaire à chaque nouvelle version</a:t>
            </a:r>
          </a:p>
          <a:p>
            <a:pPr marL="457200" lvl="1" indent="0">
              <a:buNone/>
            </a:pPr>
            <a:endParaRPr lang="fr-FR" sz="2100" dirty="0">
              <a:cs typeface="Calibri"/>
            </a:endParaRPr>
          </a:p>
          <a:p>
            <a:r>
              <a:rPr lang="fr-FR" sz="2100" b="1" u="sng" dirty="0">
                <a:cs typeface="Calibri"/>
              </a:rPr>
              <a:t>Solution :</a:t>
            </a:r>
            <a:r>
              <a:rPr lang="fr-FR" sz="2100" dirty="0">
                <a:cs typeface="Calibri"/>
              </a:rPr>
              <a:t> </a:t>
            </a:r>
          </a:p>
          <a:p>
            <a:pPr lvl="1"/>
            <a:r>
              <a:rPr lang="fr-FR" sz="2100" dirty="0">
                <a:cs typeface="Calibri"/>
              </a:rPr>
              <a:t>Remise en place du </a:t>
            </a:r>
            <a:r>
              <a:rPr lang="fr-FR" sz="2100" dirty="0" err="1">
                <a:cs typeface="Calibri"/>
              </a:rPr>
              <a:t>hashing</a:t>
            </a:r>
            <a:r>
              <a:rPr lang="fr-FR" sz="2100" dirty="0">
                <a:cs typeface="Calibri"/>
              </a:rPr>
              <a:t> côté </a:t>
            </a:r>
            <a:r>
              <a:rPr lang="fr-FR" sz="2100" dirty="0" err="1">
                <a:cs typeface="Calibri"/>
              </a:rPr>
              <a:t>angular</a:t>
            </a:r>
            <a:endParaRPr lang="fr-FR" sz="2100" dirty="0">
              <a:cs typeface="Calibri"/>
            </a:endParaRPr>
          </a:p>
          <a:p>
            <a:pPr lvl="1"/>
            <a:r>
              <a:rPr lang="fr-FR" sz="2100" dirty="0">
                <a:cs typeface="Calibri"/>
              </a:rPr>
              <a:t>modification du </a:t>
            </a:r>
            <a:r>
              <a:rPr lang="fr-FR" sz="2100" dirty="0" err="1">
                <a:cs typeface="Calibri"/>
              </a:rPr>
              <a:t>build</a:t>
            </a:r>
            <a:r>
              <a:rPr lang="fr-FR" sz="2100" dirty="0">
                <a:cs typeface="Calibri"/>
              </a:rPr>
              <a:t> </a:t>
            </a:r>
            <a:r>
              <a:rPr lang="fr-FR" sz="2100" dirty="0" err="1">
                <a:cs typeface="Calibri"/>
              </a:rPr>
              <a:t>maven</a:t>
            </a:r>
            <a:r>
              <a:rPr lang="fr-FR" sz="2100" dirty="0">
                <a:cs typeface="Calibri"/>
              </a:rPr>
              <a:t> et de </a:t>
            </a:r>
            <a:r>
              <a:rPr lang="fr-FR" sz="2100" dirty="0" err="1">
                <a:cs typeface="Calibri"/>
              </a:rPr>
              <a:t>view.jsp</a:t>
            </a:r>
            <a:endParaRPr lang="fr-FR" sz="2100" dirty="0">
              <a:ea typeface="+mn-lt"/>
              <a:cs typeface="+mn-lt"/>
            </a:endParaRPr>
          </a:p>
          <a:p>
            <a:endParaRPr lang="fr-FR" sz="2100" dirty="0">
              <a:ea typeface="+mn-lt"/>
              <a:cs typeface="+mn-lt"/>
            </a:endParaRPr>
          </a:p>
          <a:p>
            <a:endParaRPr lang="fr-FR" sz="2100" dirty="0">
              <a:cs typeface="Calibri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E23716C-D0F9-4B55-8CE9-94E7F5A5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38" y="5037038"/>
            <a:ext cx="9563724" cy="11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68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que 24" descr="Document">
            <a:extLst>
              <a:ext uri="{FF2B5EF4-FFF2-40B4-BE49-F238E27FC236}">
                <a16:creationId xmlns:a16="http://schemas.microsoft.com/office/drawing/2014/main" id="{869E4C06-AEB7-8543-82AB-BF0A7FA07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8759" y="2442544"/>
            <a:ext cx="551047" cy="551047"/>
          </a:xfrm>
          <a:prstGeom prst="rect">
            <a:avLst/>
          </a:prstGeom>
        </p:spPr>
      </p:pic>
      <p:pic>
        <p:nvPicPr>
          <p:cNvPr id="26" name="Graphique 25" descr="Document">
            <a:extLst>
              <a:ext uri="{FF2B5EF4-FFF2-40B4-BE49-F238E27FC236}">
                <a16:creationId xmlns:a16="http://schemas.microsoft.com/office/drawing/2014/main" id="{9C78BA53-46A8-494D-9FA1-B66324C1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009" y="2332821"/>
            <a:ext cx="551047" cy="55104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14B595-3730-4E47-8D8C-868ABDFC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Etape 2 : </a:t>
            </a:r>
            <a:r>
              <a:rPr lang="fr-FR" dirty="0">
                <a:ea typeface="+mj-lt"/>
                <a:cs typeface="+mj-lt"/>
              </a:rPr>
              <a:t>Construction de </a:t>
            </a:r>
            <a:r>
              <a:rPr lang="fr-FR" dirty="0">
                <a:cs typeface="Calibri Light"/>
              </a:rPr>
              <a:t>la </a:t>
            </a:r>
            <a:r>
              <a:rPr lang="fr-FR" dirty="0" err="1">
                <a:cs typeface="Calibri Light"/>
              </a:rPr>
              <a:t>portlet</a:t>
            </a:r>
            <a:endParaRPr lang="fr-FR" dirty="0"/>
          </a:p>
        </p:txBody>
      </p:sp>
      <p:pic>
        <p:nvPicPr>
          <p:cNvPr id="15" name="Graphique 14" descr="Dossier ouvert">
            <a:extLst>
              <a:ext uri="{FF2B5EF4-FFF2-40B4-BE49-F238E27FC236}">
                <a16:creationId xmlns:a16="http://schemas.microsoft.com/office/drawing/2014/main" id="{DF1DA4C5-525D-C24D-BD63-5203B44AB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1874" y="3215437"/>
            <a:ext cx="670560" cy="670560"/>
          </a:xfrm>
          <a:prstGeom prst="rect">
            <a:avLst/>
          </a:prstGeom>
        </p:spPr>
      </p:pic>
      <p:pic>
        <p:nvPicPr>
          <p:cNvPr id="19" name="Graphique 18" descr="Flèche : pivoter à droite">
            <a:extLst>
              <a:ext uri="{FF2B5EF4-FFF2-40B4-BE49-F238E27FC236}">
                <a16:creationId xmlns:a16="http://schemas.microsoft.com/office/drawing/2014/main" id="{6EF6C96C-9273-254E-8DC0-61AFDC5EF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704870">
            <a:off x="4931832" y="2883245"/>
            <a:ext cx="551047" cy="551047"/>
          </a:xfrm>
          <a:prstGeom prst="rect">
            <a:avLst/>
          </a:prstGeom>
        </p:spPr>
      </p:pic>
      <p:pic>
        <p:nvPicPr>
          <p:cNvPr id="23" name="Graphique 22" descr="Nuage">
            <a:extLst>
              <a:ext uri="{FF2B5EF4-FFF2-40B4-BE49-F238E27FC236}">
                <a16:creationId xmlns:a16="http://schemas.microsoft.com/office/drawing/2014/main" id="{7BFE6674-577F-D940-A6A3-D1CC8C5FDC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75279" y="3174739"/>
            <a:ext cx="748491" cy="74849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2876199-4847-BB4E-A99F-956CEDCDBE96}"/>
              </a:ext>
            </a:extLst>
          </p:cNvPr>
          <p:cNvSpPr txBox="1"/>
          <p:nvPr/>
        </p:nvSpPr>
        <p:spPr>
          <a:xfrm>
            <a:off x="1692324" y="3707787"/>
            <a:ext cx="914400" cy="43088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Artifactory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Myriad Pro Light"/>
              <a:ea typeface="Myriad Pro Light"/>
              <a:cs typeface="Myriad Pro Light"/>
              <a:sym typeface="Myriad Pro Light"/>
            </a:endParaRPr>
          </a:p>
        </p:txBody>
      </p:sp>
      <p:pic>
        <p:nvPicPr>
          <p:cNvPr id="29" name="Graphique 28" descr="Dossier ouvert">
            <a:extLst>
              <a:ext uri="{FF2B5EF4-FFF2-40B4-BE49-F238E27FC236}">
                <a16:creationId xmlns:a16="http://schemas.microsoft.com/office/drawing/2014/main" id="{FCE23EE2-FDC3-5748-8D68-8558C6A70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8391" y="3238649"/>
            <a:ext cx="670560" cy="67056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1D04FA5-7B05-724A-94C5-F01E685B1097}"/>
              </a:ext>
            </a:extLst>
          </p:cNvPr>
          <p:cNvSpPr txBox="1"/>
          <p:nvPr/>
        </p:nvSpPr>
        <p:spPr>
          <a:xfrm>
            <a:off x="4437231" y="3801994"/>
            <a:ext cx="2511598" cy="43088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target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unpacked-angular-app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Myriad Pro Light"/>
              <a:ea typeface="Myriad Pro Light"/>
              <a:cs typeface="Myriad Pro Light"/>
              <a:sym typeface="Myriad Pro Light"/>
            </a:endParaRPr>
          </a:p>
        </p:txBody>
      </p:sp>
      <p:pic>
        <p:nvPicPr>
          <p:cNvPr id="4" name="Graphique 3" descr="Ligne fléchée : droite">
            <a:extLst>
              <a:ext uri="{FF2B5EF4-FFF2-40B4-BE49-F238E27FC236}">
                <a16:creationId xmlns:a16="http://schemas.microsoft.com/office/drawing/2014/main" id="{7F481FD7-0533-F34B-95C2-A5343555B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448295" y="3285723"/>
            <a:ext cx="731923" cy="731923"/>
          </a:xfrm>
          <a:prstGeom prst="rect">
            <a:avLst/>
          </a:prstGeom>
        </p:spPr>
      </p:pic>
      <p:pic>
        <p:nvPicPr>
          <p:cNvPr id="6" name="Graphique 5" descr="Boîte">
            <a:extLst>
              <a:ext uri="{FF2B5EF4-FFF2-40B4-BE49-F238E27FC236}">
                <a16:creationId xmlns:a16="http://schemas.microsoft.com/office/drawing/2014/main" id="{9C920969-4E22-824D-B43F-C9FF55BF4B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4229" y="3006596"/>
            <a:ext cx="558253" cy="55825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5048638-E010-3743-8C8C-37053F364C0C}"/>
              </a:ext>
            </a:extLst>
          </p:cNvPr>
          <p:cNvSpPr txBox="1"/>
          <p:nvPr/>
        </p:nvSpPr>
        <p:spPr>
          <a:xfrm>
            <a:off x="2755360" y="2291768"/>
            <a:ext cx="2065245" cy="80021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Récupération du livrable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Angular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maven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dependency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-plugin)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Myriad Pro Light"/>
              <a:ea typeface="Myriad Pro Light"/>
              <a:cs typeface="Myriad Pro Light"/>
              <a:sym typeface="Myriad Pro Light"/>
            </a:endParaRPr>
          </a:p>
        </p:txBody>
      </p:sp>
      <p:pic>
        <p:nvPicPr>
          <p:cNvPr id="22" name="Graphique 21" descr="Flèche : pivoter à droite">
            <a:extLst>
              <a:ext uri="{FF2B5EF4-FFF2-40B4-BE49-F238E27FC236}">
                <a16:creationId xmlns:a16="http://schemas.microsoft.com/office/drawing/2014/main" id="{6DEF803D-710D-0442-8D6C-EEA153796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148765">
            <a:off x="5771171" y="2887886"/>
            <a:ext cx="538012" cy="53801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5E42F83-0573-7F4E-966F-089756C81CA8}"/>
              </a:ext>
            </a:extLst>
          </p:cNvPr>
          <p:cNvSpPr txBox="1"/>
          <p:nvPr/>
        </p:nvSpPr>
        <p:spPr>
          <a:xfrm>
            <a:off x="4621049" y="1889710"/>
            <a:ext cx="2065244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Décompression</a:t>
            </a:r>
          </a:p>
          <a:p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maven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dependency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-plugin)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Myriad Pro Light"/>
              <a:ea typeface="Myriad Pro Light"/>
              <a:cs typeface="Myriad Pro Light"/>
              <a:sym typeface="Myriad Pr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CFEF1A-8CFA-8C46-A65C-155747E3D1D4}"/>
              </a:ext>
            </a:extLst>
          </p:cNvPr>
          <p:cNvSpPr txBox="1"/>
          <p:nvPr/>
        </p:nvSpPr>
        <p:spPr>
          <a:xfrm>
            <a:off x="7621355" y="3699383"/>
            <a:ext cx="2511598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target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/classes</a:t>
            </a:r>
          </a:p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/META-INF/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resources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Myriad Pro Light"/>
              <a:ea typeface="Myriad Pro Light"/>
              <a:cs typeface="Myriad Pro Light"/>
              <a:sym typeface="Myriad Pro Light"/>
            </a:endParaRPr>
          </a:p>
        </p:txBody>
      </p:sp>
      <p:pic>
        <p:nvPicPr>
          <p:cNvPr id="32" name="Graphique 31" descr="Ligne fléchée : droite">
            <a:extLst>
              <a:ext uri="{FF2B5EF4-FFF2-40B4-BE49-F238E27FC236}">
                <a16:creationId xmlns:a16="http://schemas.microsoft.com/office/drawing/2014/main" id="{6A4E0AD6-AE24-344F-BF1F-5654C0235D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093567" y="3265946"/>
            <a:ext cx="720755" cy="720755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11F33CE3-2F81-9E45-A3F7-DF3E12ED97B6}"/>
              </a:ext>
            </a:extLst>
          </p:cNvPr>
          <p:cNvSpPr txBox="1"/>
          <p:nvPr/>
        </p:nvSpPr>
        <p:spPr>
          <a:xfrm>
            <a:off x="6198145" y="2755601"/>
            <a:ext cx="2511598" cy="80021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Copie des fichiers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js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Renommage avec le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timestamp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(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maven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-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antrun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-plugin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)</a:t>
            </a:r>
          </a:p>
        </p:txBody>
      </p:sp>
      <p:pic>
        <p:nvPicPr>
          <p:cNvPr id="11" name="Graphique 10" descr="Horloge">
            <a:extLst>
              <a:ext uri="{FF2B5EF4-FFF2-40B4-BE49-F238E27FC236}">
                <a16:creationId xmlns:a16="http://schemas.microsoft.com/office/drawing/2014/main" id="{80EB9365-342A-C641-BBAA-88FD4636F2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60950" y="4288193"/>
            <a:ext cx="914400" cy="9144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7B6495B3-6613-1F45-A41A-C7034474C3F0}"/>
              </a:ext>
            </a:extLst>
          </p:cNvPr>
          <p:cNvSpPr txBox="1"/>
          <p:nvPr/>
        </p:nvSpPr>
        <p:spPr>
          <a:xfrm>
            <a:off x="4549455" y="5062898"/>
            <a:ext cx="2049797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Préparation du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timestamp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(</a:t>
            </a: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build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-</a:t>
            </a: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helper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-</a:t>
            </a: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maven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-plugin)</a:t>
            </a:r>
          </a:p>
        </p:txBody>
      </p:sp>
      <p:pic>
        <p:nvPicPr>
          <p:cNvPr id="36" name="Graphique 35" descr="Horloge">
            <a:extLst>
              <a:ext uri="{FF2B5EF4-FFF2-40B4-BE49-F238E27FC236}">
                <a16:creationId xmlns:a16="http://schemas.microsoft.com/office/drawing/2014/main" id="{F529CA5D-FA04-8B4B-8F97-53B3E85B32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71569" y="2714841"/>
            <a:ext cx="444539" cy="444539"/>
          </a:xfrm>
          <a:prstGeom prst="rect">
            <a:avLst/>
          </a:prstGeom>
        </p:spPr>
      </p:pic>
      <p:pic>
        <p:nvPicPr>
          <p:cNvPr id="37" name="Graphique 36" descr="Document">
            <a:extLst>
              <a:ext uri="{FF2B5EF4-FFF2-40B4-BE49-F238E27FC236}">
                <a16:creationId xmlns:a16="http://schemas.microsoft.com/office/drawing/2014/main" id="{473AE09E-9B2A-C244-9663-6AE2331B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5511" y="2661586"/>
            <a:ext cx="551047" cy="551047"/>
          </a:xfrm>
          <a:prstGeom prst="rect">
            <a:avLst/>
          </a:prstGeom>
        </p:spPr>
      </p:pic>
      <p:pic>
        <p:nvPicPr>
          <p:cNvPr id="13" name="Graphique 12" descr="Flèche : tout droit">
            <a:extLst>
              <a:ext uri="{FF2B5EF4-FFF2-40B4-BE49-F238E27FC236}">
                <a16:creationId xmlns:a16="http://schemas.microsoft.com/office/drawing/2014/main" id="{42C26366-AA4F-CB4A-B150-4E9FAF5D5E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87346" y="2755392"/>
            <a:ext cx="363434" cy="36343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F0CDE302-4A52-1F4B-80F6-CC34D6FE24A0}"/>
              </a:ext>
            </a:extLst>
          </p:cNvPr>
          <p:cNvSpPr txBox="1"/>
          <p:nvPr/>
        </p:nvSpPr>
        <p:spPr>
          <a:xfrm>
            <a:off x="7835900" y="1982825"/>
            <a:ext cx="1955800" cy="80021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Filtrage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view.jsp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avec le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</a:rPr>
              <a:t>timestamp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(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maven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-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resources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-plugin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9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34" grpId="0"/>
      <p:bldP spid="35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Etape 2 : </a:t>
            </a:r>
            <a:r>
              <a:rPr lang="fr-FR">
                <a:ea typeface="+mj-lt"/>
                <a:cs typeface="+mj-lt"/>
              </a:rPr>
              <a:t>Construction de </a:t>
            </a:r>
            <a:r>
              <a:rPr lang="fr-FR">
                <a:cs typeface="Calibri Light"/>
              </a:rPr>
              <a:t>la </a:t>
            </a:r>
            <a:r>
              <a:rPr lang="fr-FR" err="1">
                <a:cs typeface="Calibri Light"/>
              </a:rPr>
              <a:t>portlet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655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545E2C4-33AA-4E06-8EF2-51BF7C4CB45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41960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u="sng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Résultat :</a:t>
            </a:r>
            <a:endParaRPr lang="fr-FR" sz="2600" b="1" u="sng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5F5B49B-26BA-4E9F-A085-12914752E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8" y="2244068"/>
            <a:ext cx="4405745" cy="381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11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E494-E316-423B-859E-F9189B20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a typeface="+mj-lt"/>
                <a:cs typeface="+mj-lt"/>
              </a:rPr>
              <a:t>Etape 2B : Construction de la </a:t>
            </a:r>
            <a:r>
              <a:rPr lang="fr-FR" dirty="0" err="1">
                <a:solidFill>
                  <a:schemeClr val="bg1"/>
                </a:solidFill>
                <a:ea typeface="+mj-lt"/>
                <a:cs typeface="+mj-lt"/>
              </a:rPr>
              <a:t>portlet</a:t>
            </a:r>
            <a:endParaRPr lang="fr-FR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FB4A9-7D19-4E52-A335-F2F7056AC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fr-FR" dirty="0">
                <a:cs typeface="Calibri"/>
              </a:rPr>
              <a:t>(Mode local)</a:t>
            </a:r>
          </a:p>
        </p:txBody>
      </p:sp>
    </p:spTree>
    <p:extLst>
      <p:ext uri="{BB962C8B-B14F-4D97-AF65-F5344CB8AC3E}">
        <p14:creationId xmlns:p14="http://schemas.microsoft.com/office/powerpoint/2010/main" val="3717892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Etape 2B : </a:t>
            </a:r>
            <a:r>
              <a:rPr lang="fr-FR" sz="4000" dirty="0">
                <a:ea typeface="+mj-lt"/>
                <a:cs typeface="+mj-lt"/>
              </a:rPr>
              <a:t>Construction de </a:t>
            </a:r>
            <a:r>
              <a:rPr lang="fr-FR" sz="4000" dirty="0">
                <a:cs typeface="Calibri Light"/>
              </a:rPr>
              <a:t>la </a:t>
            </a:r>
            <a:r>
              <a:rPr lang="fr-FR" sz="4000" dirty="0" err="1">
                <a:cs typeface="Calibri Light"/>
              </a:rPr>
              <a:t>portlet</a:t>
            </a:r>
            <a:r>
              <a:rPr lang="fr-FR" sz="4000" dirty="0">
                <a:cs typeface="Calibri Light"/>
              </a:rPr>
              <a:t> (local)</a:t>
            </a: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2600" b="1" u="sng" dirty="0">
                <a:cs typeface="Calibri"/>
              </a:rPr>
              <a:t>Problème :</a:t>
            </a:r>
            <a:r>
              <a:rPr lang="fr-FR" sz="2600" dirty="0">
                <a:cs typeface="Calibri"/>
              </a:rPr>
              <a:t> </a:t>
            </a:r>
          </a:p>
          <a:p>
            <a:pPr algn="ctr"/>
            <a:r>
              <a:rPr lang="fr-FR" sz="2600" dirty="0">
                <a:cs typeface="Calibri"/>
              </a:rPr>
              <a:t>Attente du déploiement de la nouvelle version SNAPSHOT par l'usine logicielle</a:t>
            </a:r>
          </a:p>
          <a:p>
            <a:endParaRPr lang="fr-FR" sz="2600" dirty="0">
              <a:cs typeface="Calibri"/>
            </a:endParaRPr>
          </a:p>
          <a:p>
            <a:r>
              <a:rPr lang="fr-FR" sz="2600" b="1" u="sng" dirty="0">
                <a:cs typeface="Calibri"/>
              </a:rPr>
              <a:t>Objectif :</a:t>
            </a:r>
            <a:endParaRPr lang="fr-FR" sz="2600" dirty="0">
              <a:cs typeface="Calibri"/>
            </a:endParaRPr>
          </a:p>
          <a:p>
            <a:pPr algn="ctr"/>
            <a:r>
              <a:rPr lang="fr-FR" sz="2600" dirty="0">
                <a:cs typeface="Calibri"/>
              </a:rPr>
              <a:t>pouvoir utiliser dans la </a:t>
            </a:r>
            <a:r>
              <a:rPr lang="fr-FR" sz="2600" dirty="0" err="1">
                <a:cs typeface="Calibri"/>
              </a:rPr>
              <a:t>portlet</a:t>
            </a:r>
            <a:r>
              <a:rPr lang="fr-FR" sz="2600" dirty="0">
                <a:cs typeface="Calibri"/>
              </a:rPr>
              <a:t> le code </a:t>
            </a:r>
            <a:r>
              <a:rPr lang="fr-FR" sz="2600" dirty="0" err="1">
                <a:cs typeface="Calibri"/>
              </a:rPr>
              <a:t>Angular</a:t>
            </a:r>
            <a:r>
              <a:rPr lang="fr-FR" sz="2600" dirty="0">
                <a:cs typeface="Calibri"/>
              </a:rPr>
              <a:t> sans avoir à attendre la CI</a:t>
            </a: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589046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Etape 2B : </a:t>
            </a:r>
            <a:r>
              <a:rPr lang="fr-FR" sz="4000" dirty="0">
                <a:ea typeface="+mj-lt"/>
                <a:cs typeface="+mj-lt"/>
              </a:rPr>
              <a:t>Construction de </a:t>
            </a:r>
            <a:r>
              <a:rPr lang="fr-FR" sz="4000" dirty="0">
                <a:cs typeface="Calibri Light"/>
              </a:rPr>
              <a:t>la </a:t>
            </a:r>
            <a:r>
              <a:rPr lang="fr-FR" sz="4000" dirty="0" err="1">
                <a:cs typeface="Calibri Light"/>
              </a:rPr>
              <a:t>portlet</a:t>
            </a:r>
            <a:r>
              <a:rPr lang="fr-FR" sz="4000" dirty="0">
                <a:cs typeface="Calibri Light"/>
              </a:rPr>
              <a:t> (local)</a:t>
            </a: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600" b="1" u="sng" dirty="0">
                <a:cs typeface="Calibri"/>
              </a:rPr>
              <a:t>Solution :</a:t>
            </a:r>
            <a:r>
              <a:rPr lang="fr-FR" sz="2600" dirty="0">
                <a:cs typeface="Calibri"/>
              </a:rPr>
              <a:t> </a:t>
            </a:r>
          </a:p>
          <a:p>
            <a:r>
              <a:rPr lang="fr-FR" sz="2600" dirty="0">
                <a:cs typeface="Calibri"/>
              </a:rPr>
              <a:t>Utilisation d'un profil </a:t>
            </a:r>
            <a:r>
              <a:rPr lang="fr-FR" sz="2600" dirty="0" err="1">
                <a:cs typeface="Calibri"/>
              </a:rPr>
              <a:t>Maven</a:t>
            </a:r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  <a:p>
            <a:r>
              <a:rPr lang="fr-FR" sz="2600" i="1" dirty="0">
                <a:cs typeface="Calibri"/>
              </a:rPr>
              <a:t>Workflow final</a:t>
            </a:r>
            <a:endParaRPr lang="fr-FR" sz="2600" dirty="0">
              <a:cs typeface="Calibri"/>
            </a:endParaRPr>
          </a:p>
          <a:p>
            <a:pPr lvl="1"/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 : </a:t>
            </a:r>
          </a:p>
          <a:p>
            <a:pPr lvl="1"/>
            <a:endParaRPr lang="fr-FR" sz="2600" dirty="0">
              <a:cs typeface="Calibri"/>
            </a:endParaRPr>
          </a:p>
          <a:p>
            <a:pPr lvl="1"/>
            <a:r>
              <a:rPr lang="fr-FR" sz="2100" dirty="0" err="1">
                <a:cs typeface="Calibri"/>
              </a:rPr>
              <a:t>Liferay</a:t>
            </a:r>
            <a:r>
              <a:rPr lang="fr-FR" sz="2100" dirty="0">
                <a:cs typeface="Calibri"/>
              </a:rPr>
              <a:t> : </a:t>
            </a: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</p:txBody>
      </p:sp>
      <p:pic>
        <p:nvPicPr>
          <p:cNvPr id="4" name="Picture 4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1D96FDFD-73C3-4146-BCE0-D5907CD9B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547" y="1787352"/>
            <a:ext cx="5928609" cy="46698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254B2C0-F344-E047-93A7-D4CE8A363C56}"/>
              </a:ext>
            </a:extLst>
          </p:cNvPr>
          <p:cNvSpPr txBox="1"/>
          <p:nvPr/>
        </p:nvSpPr>
        <p:spPr>
          <a:xfrm>
            <a:off x="1391455" y="4374380"/>
            <a:ext cx="4075085" cy="492440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algn="l"/>
            <a:r>
              <a:rPr lang="fr-FR" sz="1600" dirty="0">
                <a:latin typeface="Courier New"/>
                <a:cs typeface="Calibri"/>
              </a:rPr>
              <a:t>$ </a:t>
            </a:r>
            <a:r>
              <a:rPr lang="fr-FR" sz="1600" dirty="0" err="1">
                <a:latin typeface="Courier New"/>
                <a:cs typeface="Calibri"/>
              </a:rPr>
              <a:t>yarn</a:t>
            </a:r>
            <a:r>
              <a:rPr lang="fr-FR" sz="1600" dirty="0">
                <a:latin typeface="Courier New"/>
                <a:cs typeface="Calibri"/>
              </a:rPr>
              <a:t> </a:t>
            </a:r>
            <a:r>
              <a:rPr lang="fr-FR" sz="1600" dirty="0" err="1">
                <a:latin typeface="Courier New"/>
                <a:cs typeface="Calibri"/>
              </a:rPr>
              <a:t>build:prod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yriad Pro Light"/>
              <a:ea typeface="Myriad Pro Light"/>
              <a:cs typeface="Myriad Pro Light"/>
              <a:sym typeface="Myriad Pro Ligh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C9C9CC-7F99-4D49-82E8-FC8D1C871727}"/>
              </a:ext>
            </a:extLst>
          </p:cNvPr>
          <p:cNvSpPr txBox="1"/>
          <p:nvPr/>
        </p:nvSpPr>
        <p:spPr>
          <a:xfrm>
            <a:off x="1391455" y="5347531"/>
            <a:ext cx="4075085" cy="492440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algn="l"/>
            <a:r>
              <a:rPr lang="fr-FR" sz="1600" dirty="0">
                <a:latin typeface="Courier New"/>
                <a:cs typeface="Calibri"/>
              </a:rPr>
              <a:t>$ </a:t>
            </a:r>
            <a:r>
              <a:rPr lang="fr-FR" sz="1600" dirty="0" err="1">
                <a:latin typeface="Courier New"/>
                <a:cs typeface="Calibri"/>
              </a:rPr>
              <a:t>mvn</a:t>
            </a:r>
            <a:r>
              <a:rPr lang="fr-FR" sz="1600" dirty="0">
                <a:latin typeface="Courier New"/>
                <a:cs typeface="Calibri"/>
              </a:rPr>
              <a:t> clean </a:t>
            </a:r>
            <a:r>
              <a:rPr lang="fr-FR" sz="1600" dirty="0" err="1">
                <a:latin typeface="Courier New"/>
                <a:cs typeface="Calibri"/>
              </a:rPr>
              <a:t>install</a:t>
            </a:r>
            <a:r>
              <a:rPr lang="fr-FR" sz="1600" dirty="0">
                <a:latin typeface="Courier New"/>
                <a:cs typeface="Calibri"/>
              </a:rPr>
              <a:t> –</a:t>
            </a:r>
            <a:r>
              <a:rPr lang="fr-FR" sz="1600" dirty="0" err="1">
                <a:latin typeface="Courier New"/>
                <a:cs typeface="Calibri"/>
              </a:rPr>
              <a:t>Plocal-dev</a:t>
            </a:r>
            <a:endParaRPr lang="fr-FR" sz="1600" dirty="0">
              <a:latin typeface="Courier Ne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1856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E494-E316-423B-859E-F9189B20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a typeface="+mj-lt"/>
                <a:cs typeface="+mj-lt"/>
              </a:rPr>
              <a:t>Etape 3 : paramétrage de la </a:t>
            </a:r>
            <a:r>
              <a:rPr lang="fr-FR" dirty="0" err="1">
                <a:solidFill>
                  <a:schemeClr val="bg1"/>
                </a:solidFill>
                <a:ea typeface="+mj-lt"/>
                <a:cs typeface="+mj-lt"/>
              </a:rPr>
              <a:t>portlet</a:t>
            </a:r>
            <a:endParaRPr lang="fr-FR" dirty="0">
              <a:solidFill>
                <a:schemeClr val="bg1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71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D691AC-7636-4C01-8606-DD3DE21C2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4316" y="3560788"/>
            <a:ext cx="5403368" cy="14557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fr-FR" sz="3200" dirty="0">
                <a:cs typeface="Calibri"/>
              </a:rPr>
              <a:t>Thomas </a:t>
            </a:r>
            <a:r>
              <a:rPr lang="fr-FR" sz="3200" dirty="0" err="1">
                <a:cs typeface="Calibri"/>
              </a:rPr>
              <a:t>Cucchietti</a:t>
            </a:r>
            <a:endParaRPr lang="fr-FR" sz="3200" dirty="0">
              <a:cs typeface="Calibri"/>
            </a:endParaRPr>
          </a:p>
          <a:p>
            <a:pPr algn="ctr"/>
            <a:r>
              <a:rPr lang="fr-FR" sz="2000" dirty="0">
                <a:cs typeface="Calibri"/>
              </a:rPr>
              <a:t>Dev. Java/</a:t>
            </a:r>
            <a:r>
              <a:rPr lang="fr-FR" sz="2000" dirty="0" err="1">
                <a:cs typeface="Calibri"/>
              </a:rPr>
              <a:t>Elasticsearch</a:t>
            </a:r>
            <a:r>
              <a:rPr lang="fr-FR" sz="2000" dirty="0">
                <a:cs typeface="Calibri"/>
              </a:rPr>
              <a:t> @Sedona Solutions</a:t>
            </a:r>
          </a:p>
          <a:p>
            <a:pPr algn="ctr"/>
            <a:r>
              <a:rPr lang="fr-FR" sz="2000" dirty="0">
                <a:cs typeface="Calibri"/>
              </a:rPr>
              <a:t>Toulon</a:t>
            </a:r>
          </a:p>
          <a:p>
            <a:pPr algn="ctr"/>
            <a:endParaRPr lang="fr-FR" sz="2000" dirty="0">
              <a:cs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5E1450-414E-9247-950D-A945E986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139" y="1379512"/>
            <a:ext cx="1917700" cy="1917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D82E79-4179-1448-B4AD-5AB855BD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99" y="4592749"/>
            <a:ext cx="412578" cy="412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14C11D1-E67C-2A48-BE06-6EC8BA8D2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261" y="5664155"/>
            <a:ext cx="193404" cy="1934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417AC9-4FEC-124A-8E4E-08122806F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006" y="5397500"/>
            <a:ext cx="193404" cy="1934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59E4016-817F-1C4F-880B-F54CB0A2EB8C}"/>
              </a:ext>
            </a:extLst>
          </p:cNvPr>
          <p:cNvSpPr txBox="1"/>
          <p:nvPr/>
        </p:nvSpPr>
        <p:spPr>
          <a:xfrm>
            <a:off x="4998139" y="5016500"/>
            <a:ext cx="2904442" cy="123110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algn="l"/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tcucchietti@sedona.fr</a:t>
            </a:r>
            <a:endParaRPr lang="fr-FR" sz="16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algn="l"/>
            <a:r>
              <a:rPr lang="fr-FR" sz="16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https://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github.com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/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tcucchietti</a:t>
            </a:r>
            <a:endParaRPr lang="fr-FR" sz="16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algn="l"/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@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</a:rPr>
              <a:t>TCucchietti</a:t>
            </a:r>
            <a:endParaRPr lang="fr-FR" sz="16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0" marR="0" indent="0" algn="l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Myriad Pro Light"/>
              <a:ea typeface="Myriad Pro Light"/>
              <a:cs typeface="Myriad Pro Light"/>
              <a:sym typeface="Myriad Pro Light"/>
            </a:endParaRPr>
          </a:p>
        </p:txBody>
      </p:sp>
      <p:pic>
        <p:nvPicPr>
          <p:cNvPr id="6" name="Graphique 5" descr="Enveloppe">
            <a:extLst>
              <a:ext uri="{FF2B5EF4-FFF2-40B4-BE49-F238E27FC236}">
                <a16:creationId xmlns:a16="http://schemas.microsoft.com/office/drawing/2014/main" id="{7205897D-0C6D-3F41-AE18-85C9E69CC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9672" y="5176702"/>
            <a:ext cx="193404" cy="1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39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Etape 3 : Paramétrage de la </a:t>
            </a:r>
            <a:r>
              <a:rPr lang="fr-FR" err="1">
                <a:ea typeface="+mj-lt"/>
                <a:cs typeface="+mj-lt"/>
              </a:rPr>
              <a:t>portlet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804558"/>
            <a:ext cx="10972800" cy="43006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100" b="1" u="sng" dirty="0">
                <a:cs typeface="Calibri"/>
              </a:rPr>
              <a:t>Problème :</a:t>
            </a:r>
          </a:p>
          <a:p>
            <a:r>
              <a:rPr lang="fr-FR" sz="2100" dirty="0">
                <a:cs typeface="Calibri"/>
              </a:rPr>
              <a:t>différences de configuration entre version « </a:t>
            </a:r>
            <a:r>
              <a:rPr lang="fr-FR" sz="2100" dirty="0" err="1">
                <a:cs typeface="Calibri"/>
              </a:rPr>
              <a:t>standalone</a:t>
            </a:r>
            <a:r>
              <a:rPr lang="fr-FR" sz="2100" dirty="0">
                <a:cs typeface="Calibri"/>
              </a:rPr>
              <a:t> » et version « </a:t>
            </a:r>
            <a:r>
              <a:rPr lang="fr-FR" sz="2100" dirty="0" err="1">
                <a:cs typeface="Calibri"/>
              </a:rPr>
              <a:t>embedded</a:t>
            </a:r>
            <a:r>
              <a:rPr lang="fr-FR" sz="2100" dirty="0">
                <a:cs typeface="Calibri"/>
              </a:rPr>
              <a:t> »</a:t>
            </a:r>
          </a:p>
          <a:p>
            <a:endParaRPr lang="fr-FR" sz="2100" dirty="0">
              <a:cs typeface="Calibri"/>
            </a:endParaRPr>
          </a:p>
          <a:p>
            <a:r>
              <a:rPr lang="fr-FR" sz="2100" b="1" u="sng" dirty="0">
                <a:cs typeface="Calibri"/>
              </a:rPr>
              <a:t>Solution :</a:t>
            </a:r>
          </a:p>
          <a:p>
            <a:r>
              <a:rPr lang="fr-FR" sz="2100" dirty="0">
                <a:cs typeface="Calibri"/>
              </a:rPr>
              <a:t>gestion via les fichiers </a:t>
            </a:r>
            <a:r>
              <a:rPr lang="fr-FR" sz="2100" b="1" dirty="0" err="1">
                <a:latin typeface="Courier New"/>
                <a:cs typeface="Calibri"/>
              </a:rPr>
              <a:t>environment.properties</a:t>
            </a:r>
            <a:endParaRPr lang="fr-FR" sz="2100" b="1" dirty="0">
              <a:latin typeface="Courier New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97AA46-DD67-455C-9628-AB7370439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798" y="4240905"/>
            <a:ext cx="5248563" cy="176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0244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Etape 3 : Paramétrage de la </a:t>
            </a:r>
            <a:r>
              <a:rPr lang="fr-FR" err="1">
                <a:ea typeface="+mj-lt"/>
                <a:cs typeface="+mj-lt"/>
              </a:rPr>
              <a:t>portlet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2100" dirty="0">
                <a:cs typeface="Calibri"/>
              </a:rPr>
              <a:t>Tirer profit de ce mécanisme pour accéder à :</a:t>
            </a:r>
            <a:endParaRPr lang="fr-FR" sz="2100" dirty="0"/>
          </a:p>
          <a:p>
            <a:pPr lvl="1"/>
            <a:r>
              <a:rPr lang="fr-FR" sz="2100" dirty="0">
                <a:cs typeface="Calibri"/>
              </a:rPr>
              <a:t>l'objet </a:t>
            </a:r>
            <a:r>
              <a:rPr lang="fr-FR" sz="2100" dirty="0" err="1">
                <a:cs typeface="Calibri"/>
              </a:rPr>
              <a:t>javascript</a:t>
            </a:r>
            <a:r>
              <a:rPr lang="fr-FR" sz="2100" dirty="0">
                <a:cs typeface="Calibri"/>
              </a:rPr>
              <a:t> </a:t>
            </a:r>
            <a:r>
              <a:rPr lang="fr-FR" sz="2100" dirty="0" err="1">
                <a:cs typeface="Calibri"/>
              </a:rPr>
              <a:t>Liferay</a:t>
            </a:r>
            <a:endParaRPr lang="fr-FR" sz="2100" dirty="0">
              <a:cs typeface="Calibri"/>
            </a:endParaRPr>
          </a:p>
          <a:p>
            <a:pPr lvl="1"/>
            <a:r>
              <a:rPr lang="fr-FR" sz="2100" dirty="0">
                <a:cs typeface="Calibri"/>
              </a:rPr>
              <a:t>des variables dépendantes du portail</a:t>
            </a:r>
          </a:p>
          <a:p>
            <a:endParaRPr lang="fr-FR" sz="2100" dirty="0">
              <a:cs typeface="Calibri"/>
            </a:endParaRPr>
          </a:p>
          <a:p>
            <a:r>
              <a:rPr lang="fr-FR" sz="2100" dirty="0">
                <a:cs typeface="Calibri"/>
              </a:rPr>
              <a:t>Utilisation de variable globales dans </a:t>
            </a:r>
            <a:r>
              <a:rPr lang="fr-FR" sz="2100" b="1" dirty="0" err="1">
                <a:latin typeface="Courier New"/>
                <a:cs typeface="Calibri"/>
              </a:rPr>
              <a:t>environment.prod.properties</a:t>
            </a:r>
            <a:r>
              <a:rPr lang="fr-FR" sz="2100" b="1" dirty="0">
                <a:latin typeface="Courier New"/>
                <a:cs typeface="Calibri"/>
              </a:rPr>
              <a:t> </a:t>
            </a:r>
            <a:r>
              <a:rPr lang="fr-FR" sz="2100" dirty="0">
                <a:cs typeface="Calibri"/>
              </a:rPr>
              <a:t>:</a:t>
            </a:r>
            <a:endParaRPr lang="fr-FR" sz="2100" dirty="0">
              <a:latin typeface="Calibri"/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4FEA035-EBBE-408A-9514-6C513D952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73" y="4130696"/>
            <a:ext cx="8091054" cy="21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495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Etape 3 : Paramétrage de la </a:t>
            </a:r>
            <a:r>
              <a:rPr lang="fr-FR" err="1">
                <a:ea typeface="+mj-lt"/>
                <a:cs typeface="+mj-lt"/>
              </a:rPr>
              <a:t>portlet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2100" dirty="0">
                <a:cs typeface="Calibri"/>
              </a:rPr>
              <a:t>Côté </a:t>
            </a:r>
            <a:r>
              <a:rPr lang="fr-FR" sz="2100" dirty="0" err="1">
                <a:cs typeface="Calibri"/>
              </a:rPr>
              <a:t>portlet</a:t>
            </a:r>
            <a:r>
              <a:rPr lang="fr-FR" sz="2100" dirty="0">
                <a:cs typeface="Calibri"/>
              </a:rPr>
              <a:t>, ajouter les variables dans </a:t>
            </a:r>
            <a:r>
              <a:rPr lang="fr-FR" sz="2100" dirty="0" err="1">
                <a:cs typeface="Calibri"/>
              </a:rPr>
              <a:t>view.jsp</a:t>
            </a:r>
            <a:r>
              <a:rPr lang="fr-FR" sz="2100" dirty="0">
                <a:cs typeface="Calibri"/>
              </a:rPr>
              <a:t> :</a:t>
            </a:r>
          </a:p>
          <a:p>
            <a:pPr marL="0" indent="0">
              <a:buNone/>
            </a:pPr>
            <a:endParaRPr lang="fr-FR" sz="2100" dirty="0">
              <a:cs typeface="Calibri"/>
            </a:endParaRPr>
          </a:p>
          <a:p>
            <a:pPr marL="0" indent="0">
              <a:buNone/>
            </a:pPr>
            <a:endParaRPr lang="fr-FR" sz="2100" dirty="0">
              <a:cs typeface="Calibri"/>
            </a:endParaRPr>
          </a:p>
          <a:p>
            <a:pPr marL="0" indent="0">
              <a:buNone/>
            </a:pPr>
            <a:endParaRPr lang="fr-FR" sz="2100" dirty="0">
              <a:cs typeface="Calibri"/>
            </a:endParaRPr>
          </a:p>
          <a:p>
            <a:endParaRPr lang="fr-FR" sz="2100" dirty="0">
              <a:latin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518A564-8123-4CE2-8726-68C2D90F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91" y="2868683"/>
            <a:ext cx="7878617" cy="11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6009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Etape 3 : Paramétrage de la </a:t>
            </a:r>
            <a:r>
              <a:rPr lang="fr-FR" err="1">
                <a:ea typeface="+mj-lt"/>
                <a:cs typeface="+mj-lt"/>
              </a:rPr>
              <a:t>portlet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2100" dirty="0">
                <a:cs typeface="Calibri"/>
              </a:rPr>
              <a:t>Pour la version « </a:t>
            </a:r>
            <a:r>
              <a:rPr lang="fr-FR" sz="2100" dirty="0" err="1">
                <a:cs typeface="Calibri"/>
              </a:rPr>
              <a:t>standalone</a:t>
            </a:r>
            <a:r>
              <a:rPr lang="fr-FR" sz="2100" dirty="0">
                <a:cs typeface="Calibri"/>
              </a:rPr>
              <a:t> » :</a:t>
            </a:r>
            <a:endParaRPr lang="fr-FR" sz="2100" dirty="0"/>
          </a:p>
          <a:p>
            <a:pPr lvl="1"/>
            <a:r>
              <a:rPr lang="fr-FR" sz="2100" dirty="0">
                <a:cs typeface="Calibri"/>
              </a:rPr>
              <a:t>"</a:t>
            </a:r>
            <a:r>
              <a:rPr lang="fr-FR" sz="2100" dirty="0" err="1">
                <a:cs typeface="Calibri"/>
              </a:rPr>
              <a:t>Stuber</a:t>
            </a:r>
            <a:r>
              <a:rPr lang="fr-FR" sz="2100" dirty="0">
                <a:cs typeface="Calibri"/>
              </a:rPr>
              <a:t>" l'objet </a:t>
            </a:r>
            <a:r>
              <a:rPr lang="fr-FR" sz="2100" dirty="0" err="1">
                <a:cs typeface="Calibri"/>
              </a:rPr>
              <a:t>Liferay</a:t>
            </a:r>
            <a:endParaRPr lang="fr-FR" sz="2100" dirty="0">
              <a:cs typeface="Calibri"/>
            </a:endParaRPr>
          </a:p>
          <a:p>
            <a:pPr lvl="1"/>
            <a:r>
              <a:rPr lang="fr-FR" sz="2100" dirty="0">
                <a:cs typeface="Calibri"/>
              </a:rPr>
              <a:t>Définir une valeur en dur pour les autres variables</a:t>
            </a:r>
          </a:p>
          <a:p>
            <a:pPr marL="0" indent="0">
              <a:buNone/>
            </a:pPr>
            <a:endParaRPr lang="fr-FR" sz="2100" dirty="0">
              <a:cs typeface="Calibri"/>
            </a:endParaRPr>
          </a:p>
          <a:p>
            <a:pPr marL="0" indent="0">
              <a:buNone/>
            </a:pPr>
            <a:endParaRPr lang="fr-FR" sz="2100" dirty="0">
              <a:cs typeface="Calibri"/>
            </a:endParaRPr>
          </a:p>
          <a:p>
            <a:pPr marL="0" indent="0">
              <a:buNone/>
            </a:pPr>
            <a:endParaRPr lang="fr-FR" sz="2100" dirty="0">
              <a:latin typeface="Calibri"/>
              <a:cs typeface="Calibri"/>
            </a:endParaRPr>
          </a:p>
          <a:p>
            <a:endParaRPr lang="fr-FR" sz="2100" dirty="0">
              <a:latin typeface="Calibri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5684D5B-ED40-4337-B77F-0A50D5BA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72" y="3429000"/>
            <a:ext cx="9056255" cy="24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2834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E494-E316-423B-859E-F9189B20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a typeface="+mj-lt"/>
                <a:cs typeface="+mj-lt"/>
              </a:rPr>
              <a:t>Etape 4 : </a:t>
            </a:r>
            <a:br>
              <a:rPr lang="fr-FR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fr-FR" dirty="0">
                <a:solidFill>
                  <a:schemeClr val="bg1"/>
                </a:solidFill>
                <a:ea typeface="+mj-lt"/>
                <a:cs typeface="+mj-lt"/>
              </a:rPr>
              <a:t>Modules &amp; </a:t>
            </a:r>
            <a:r>
              <a:rPr lang="fr-FR" dirty="0" err="1">
                <a:solidFill>
                  <a:schemeClr val="bg1"/>
                </a:solidFill>
                <a:ea typeface="+mj-lt"/>
                <a:cs typeface="+mj-lt"/>
              </a:rPr>
              <a:t>lazy</a:t>
            </a:r>
            <a:r>
              <a:rPr lang="fr-FR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j-lt"/>
                <a:cs typeface="+mj-lt"/>
              </a:rPr>
              <a:t>loading</a:t>
            </a:r>
            <a:endParaRPr lang="fr-FR" dirty="0">
              <a:solidFill>
                <a:schemeClr val="bg1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8885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+mj-lt"/>
                <a:cs typeface="+mj-lt"/>
              </a:rPr>
              <a:t>Etape 4 : Modules &amp; </a:t>
            </a:r>
            <a:r>
              <a:rPr lang="fr-FR" dirty="0" err="1">
                <a:ea typeface="+mj-lt"/>
                <a:cs typeface="+mj-lt"/>
              </a:rPr>
              <a:t>lazy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loading</a:t>
            </a:r>
            <a:endParaRPr lang="fr-FR" dirty="0">
              <a:ea typeface="+mj-lt"/>
              <a:cs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fr-FR" sz="2600" b="1" u="sng" dirty="0">
                <a:cs typeface="Calibri"/>
              </a:rPr>
              <a:t>Problème:</a:t>
            </a:r>
          </a:p>
          <a:p>
            <a:pPr algn="ctr"/>
            <a:r>
              <a:rPr lang="fr-FR" sz="2600" dirty="0" err="1">
                <a:cs typeface="Calibri"/>
              </a:rPr>
              <a:t>lazy</a:t>
            </a:r>
            <a:r>
              <a:rPr lang="fr-FR" sz="2600" dirty="0">
                <a:cs typeface="Calibri"/>
              </a:rPr>
              <a:t> </a:t>
            </a:r>
            <a:r>
              <a:rPr lang="fr-FR" sz="2600" dirty="0" err="1">
                <a:cs typeface="Calibri"/>
              </a:rPr>
              <a:t>loading</a:t>
            </a:r>
            <a:r>
              <a:rPr lang="fr-FR" sz="2600" dirty="0">
                <a:cs typeface="Calibri"/>
              </a:rPr>
              <a:t> de modules KO dans la version « </a:t>
            </a:r>
            <a:r>
              <a:rPr lang="fr-FR" sz="2600" dirty="0" err="1">
                <a:cs typeface="Calibri"/>
              </a:rPr>
              <a:t>embedded</a:t>
            </a:r>
            <a:r>
              <a:rPr lang="fr-FR" sz="2600" dirty="0">
                <a:cs typeface="Calibri"/>
              </a:rPr>
              <a:t> »</a:t>
            </a:r>
            <a:endParaRPr lang="fr-FR" sz="2600" dirty="0"/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  <a:p>
            <a:r>
              <a:rPr lang="fr-FR" sz="2600" b="1" u="sng" dirty="0">
                <a:cs typeface="Calibri"/>
              </a:rPr>
              <a:t>Solution : </a:t>
            </a:r>
          </a:p>
          <a:p>
            <a:pPr algn="ctr"/>
            <a:r>
              <a:rPr lang="fr-FR" sz="2600" dirty="0">
                <a:cs typeface="Calibri"/>
              </a:rPr>
              <a:t>utilisation de l'option </a:t>
            </a:r>
            <a:r>
              <a:rPr lang="fr-FR" sz="2600" i="1" dirty="0" err="1">
                <a:cs typeface="Calibri"/>
              </a:rPr>
              <a:t>deploy</a:t>
            </a:r>
            <a:r>
              <a:rPr lang="fr-FR" sz="2600" i="1" dirty="0">
                <a:cs typeface="Calibri"/>
              </a:rPr>
              <a:t>-url</a:t>
            </a:r>
            <a:r>
              <a:rPr lang="fr-FR" sz="2600" dirty="0">
                <a:cs typeface="Calibri"/>
              </a:rPr>
              <a:t> d'</a:t>
            </a:r>
            <a:r>
              <a:rPr lang="fr-FR" sz="2600" dirty="0" err="1">
                <a:cs typeface="Calibri"/>
              </a:rPr>
              <a:t>angular</a:t>
            </a:r>
            <a:r>
              <a:rPr lang="fr-FR" sz="2600" dirty="0">
                <a:cs typeface="Calibri"/>
              </a:rPr>
              <a:t>-cli</a:t>
            </a:r>
          </a:p>
        </p:txBody>
      </p:sp>
      <p:pic>
        <p:nvPicPr>
          <p:cNvPr id="6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6250BD2-8758-4C76-A191-51444A79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82" y="3015641"/>
            <a:ext cx="4925290" cy="161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1258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+mj-lt"/>
                <a:cs typeface="+mj-lt"/>
              </a:rPr>
              <a:t>Etape 4 : Modules &amp; </a:t>
            </a:r>
            <a:r>
              <a:rPr lang="fr-FR" dirty="0" err="1">
                <a:ea typeface="+mj-lt"/>
                <a:cs typeface="+mj-lt"/>
              </a:rPr>
              <a:t>lazy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loading</a:t>
            </a:r>
            <a:endParaRPr lang="fr-FR" dirty="0">
              <a:ea typeface="+mj-lt"/>
              <a:cs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023716"/>
            <a:ext cx="10515600" cy="9569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600" dirty="0">
                <a:cs typeface="Calibri"/>
              </a:rPr>
              <a:t>Utilisation du contexte du bundle </a:t>
            </a:r>
            <a:r>
              <a:rPr lang="fr-FR" sz="2600" dirty="0" err="1">
                <a:cs typeface="Calibri"/>
              </a:rPr>
              <a:t>osgi</a:t>
            </a:r>
            <a:r>
              <a:rPr lang="fr-FR" sz="2600" dirty="0">
                <a:cs typeface="Calibri"/>
              </a:rPr>
              <a:t> comme url de déploiement</a:t>
            </a:r>
          </a:p>
          <a:p>
            <a:pPr marL="0" indent="0" algn="ctr">
              <a:buNone/>
            </a:pPr>
            <a:r>
              <a:rPr lang="fr-FR" sz="2600" i="1" dirty="0">
                <a:cs typeface="Calibri"/>
              </a:rPr>
              <a:t> /o/&lt;nom-du-bundle&gt;</a:t>
            </a:r>
          </a:p>
          <a:p>
            <a:pPr marL="0" indent="0">
              <a:buNone/>
            </a:pPr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</p:txBody>
      </p:sp>
      <p:pic>
        <p:nvPicPr>
          <p:cNvPr id="5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6366563-C0E4-40AB-8839-E188C509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74" y="1834284"/>
            <a:ext cx="6622472" cy="29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62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+mj-lt"/>
                <a:cs typeface="+mj-lt"/>
              </a:rPr>
              <a:t>Etape 4 : Modules &amp; </a:t>
            </a:r>
            <a:r>
              <a:rPr lang="fr-FR" dirty="0" err="1">
                <a:ea typeface="+mj-lt"/>
                <a:cs typeface="+mj-lt"/>
              </a:rPr>
              <a:t>lazy</a:t>
            </a:r>
            <a:r>
              <a:rPr lang="fr-FR" dirty="0">
                <a:ea typeface="+mj-lt"/>
                <a:cs typeface="+mj-lt"/>
              </a:rPr>
              <a:t> </a:t>
            </a:r>
            <a:r>
              <a:rPr lang="fr-FR" dirty="0" err="1">
                <a:ea typeface="+mj-lt"/>
                <a:cs typeface="+mj-lt"/>
              </a:rPr>
              <a:t>loading</a:t>
            </a:r>
            <a:endParaRPr lang="fr-FR" dirty="0">
              <a:ea typeface="+mj-lt"/>
              <a:cs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10171"/>
            <a:ext cx="10515600" cy="427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600" dirty="0">
                <a:cs typeface="Calibri"/>
              </a:rPr>
              <a:t>Résultat :</a:t>
            </a:r>
            <a:endParaRPr lang="fr-FR" sz="2600" dirty="0"/>
          </a:p>
        </p:txBody>
      </p:sp>
      <p:pic>
        <p:nvPicPr>
          <p:cNvPr id="6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70C3B692-1628-4724-B117-A6459701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127" y="2494280"/>
            <a:ext cx="6934200" cy="215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361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5FA4DE-C0CD-B947-9F9F-FC9A3BD6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Démo!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9E5F7B-B9EE-2B44-9B7D-E078F21E3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Mode </a:t>
            </a:r>
            <a:r>
              <a:rPr lang="fr-FR" dirty="0" err="1">
                <a:cs typeface="Calibri"/>
              </a:rPr>
              <a:t>standalone</a:t>
            </a:r>
            <a:endParaRPr lang="fr-FR" dirty="0">
              <a:cs typeface="Calibri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fr-FR" dirty="0">
              <a:cs typeface="Calibri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Mode </a:t>
            </a:r>
            <a:r>
              <a:rPr lang="fr-FR" dirty="0" err="1">
                <a:cs typeface="Calibri"/>
              </a:rPr>
              <a:t>embedded</a:t>
            </a:r>
            <a:endParaRPr lang="fr-FR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fr-FR" dirty="0">
              <a:cs typeface="Calibri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Modification à chaud et déploiement</a:t>
            </a:r>
          </a:p>
          <a:p>
            <a:pPr lvl="0"/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670136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Points d'améliorations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fr-FR" sz="2100" dirty="0">
                <a:cs typeface="Calibri"/>
              </a:rPr>
              <a:t>CI : </a:t>
            </a:r>
            <a:endParaRPr lang="fr-FR" sz="2100" dirty="0"/>
          </a:p>
          <a:p>
            <a:pPr lvl="1"/>
            <a:r>
              <a:rPr lang="fr-FR" sz="2100" dirty="0">
                <a:cs typeface="Calibri"/>
              </a:rPr>
              <a:t>Piège : si le portail n'est pas </a:t>
            </a:r>
            <a:r>
              <a:rPr lang="fr-FR" sz="2100" dirty="0" err="1">
                <a:cs typeface="Calibri"/>
              </a:rPr>
              <a:t>rebuildé</a:t>
            </a:r>
            <a:r>
              <a:rPr lang="fr-FR" sz="2100" dirty="0">
                <a:cs typeface="Calibri"/>
              </a:rPr>
              <a:t> après une modification de la version SNAPSHOT de l'application 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, celle-ci n'est pas prise en compte</a:t>
            </a:r>
          </a:p>
          <a:p>
            <a:endParaRPr lang="fr-FR" sz="2100" dirty="0">
              <a:cs typeface="Calibri"/>
            </a:endParaRPr>
          </a:p>
          <a:p>
            <a:r>
              <a:rPr lang="fr-FR" sz="2100" dirty="0">
                <a:cs typeface="Calibri"/>
              </a:rPr>
              <a:t>Portail </a:t>
            </a:r>
            <a:r>
              <a:rPr lang="fr-FR" sz="2100" dirty="0" err="1">
                <a:cs typeface="Calibri"/>
              </a:rPr>
              <a:t>Liferay</a:t>
            </a:r>
            <a:r>
              <a:rPr lang="fr-FR" sz="2100" dirty="0">
                <a:cs typeface="Calibri"/>
              </a:rPr>
              <a:t> :</a:t>
            </a:r>
            <a:endParaRPr lang="fr-FR" sz="2100" dirty="0"/>
          </a:p>
          <a:p>
            <a:pPr lvl="1"/>
            <a:r>
              <a:rPr lang="fr-FR" sz="2100" dirty="0">
                <a:cs typeface="Calibri"/>
              </a:rPr>
              <a:t>Automatiser le processus de release complet</a:t>
            </a:r>
          </a:p>
          <a:p>
            <a:endParaRPr lang="fr-FR" sz="2100" dirty="0">
              <a:cs typeface="Calibri"/>
            </a:endParaRPr>
          </a:p>
          <a:p>
            <a:r>
              <a:rPr lang="fr-FR" sz="2100" dirty="0">
                <a:cs typeface="Calibri"/>
              </a:rPr>
              <a:t>Application </a:t>
            </a:r>
            <a:r>
              <a:rPr lang="fr-FR" sz="2100" dirty="0" err="1">
                <a:cs typeface="Calibri"/>
              </a:rPr>
              <a:t>Angular</a:t>
            </a:r>
            <a:r>
              <a:rPr lang="fr-FR" sz="2100" dirty="0">
                <a:cs typeface="Calibri"/>
              </a:rPr>
              <a:t> « </a:t>
            </a:r>
            <a:r>
              <a:rPr lang="fr-FR" sz="2100" dirty="0" err="1">
                <a:cs typeface="Calibri"/>
              </a:rPr>
              <a:t>standalone</a:t>
            </a:r>
            <a:r>
              <a:rPr lang="fr-FR" sz="2100" dirty="0">
                <a:cs typeface="Calibri"/>
              </a:rPr>
              <a:t> » :</a:t>
            </a:r>
          </a:p>
          <a:p>
            <a:pPr lvl="1"/>
            <a:r>
              <a:rPr lang="fr-FR" sz="2100" dirty="0">
                <a:cs typeface="Calibri"/>
              </a:rPr>
              <a:t>Trouver un moyen d'importer le </a:t>
            </a:r>
            <a:r>
              <a:rPr lang="fr-FR" sz="2100" dirty="0" err="1">
                <a:cs typeface="Calibri"/>
              </a:rPr>
              <a:t>theme</a:t>
            </a:r>
            <a:r>
              <a:rPr lang="fr-FR" sz="2100" dirty="0">
                <a:cs typeface="Calibri"/>
              </a:rPr>
              <a:t> </a:t>
            </a:r>
            <a:r>
              <a:rPr lang="fr-FR" sz="2100" dirty="0" err="1">
                <a:cs typeface="Calibri"/>
              </a:rPr>
              <a:t>Liferay</a:t>
            </a:r>
            <a:r>
              <a:rPr lang="fr-FR" sz="2100" dirty="0">
                <a:cs typeface="Calibri"/>
              </a:rPr>
              <a:t> pour obtenir le rendu final côté portail</a:t>
            </a:r>
          </a:p>
        </p:txBody>
      </p:sp>
    </p:spTree>
    <p:extLst>
      <p:ext uri="{BB962C8B-B14F-4D97-AF65-F5344CB8AC3E}">
        <p14:creationId xmlns:p14="http://schemas.microsoft.com/office/powerpoint/2010/main" val="38528183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6B733-70F8-45E1-86DA-D8FBD958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Le groupe Sedona</a:t>
            </a:r>
            <a:endParaRPr lang="fr-FR" dirty="0">
              <a:ea typeface="+mj-lt"/>
              <a:cs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3F2D2B-B5C5-40B6-9980-E91183513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804559"/>
            <a:ext cx="11216642" cy="4288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100" dirty="0">
                <a:cs typeface="Calibri"/>
              </a:rPr>
              <a:t>Fondé en 1998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100" dirty="0">
                <a:cs typeface="Calibri"/>
              </a:rPr>
              <a:t>Présence en France (Paris, Lyon, Toulon) et à l’international (Genève, Hong-Kong)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100" b="1" dirty="0">
                <a:cs typeface="Calibri"/>
              </a:rPr>
              <a:t>Sedona solutions</a:t>
            </a:r>
            <a:r>
              <a:rPr lang="fr-FR" sz="2100" dirty="0">
                <a:cs typeface="Calibri"/>
              </a:rPr>
              <a:t> : 115 consultants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1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100" dirty="0">
                <a:cs typeface="Calibri"/>
              </a:rPr>
              <a:t>Pôle Java forfait :</a:t>
            </a:r>
          </a:p>
          <a:p>
            <a:pPr lvl="2"/>
            <a:r>
              <a:rPr lang="fr-FR" sz="2100" dirty="0">
                <a:cs typeface="Calibri"/>
              </a:rPr>
              <a:t>12 Personnes</a:t>
            </a:r>
          </a:p>
          <a:p>
            <a:pPr lvl="2"/>
            <a:r>
              <a:rPr lang="fr-FR" sz="2100" dirty="0">
                <a:cs typeface="Calibri"/>
              </a:rPr>
              <a:t>Utilisation de </a:t>
            </a:r>
            <a:r>
              <a:rPr lang="fr-FR" sz="2100" dirty="0" err="1">
                <a:cs typeface="Calibri"/>
              </a:rPr>
              <a:t>Liferay</a:t>
            </a:r>
            <a:r>
              <a:rPr lang="fr-FR" sz="2100" dirty="0">
                <a:cs typeface="Calibri"/>
              </a:rPr>
              <a:t> depuis 2010 et la version 5.2.3</a:t>
            </a:r>
          </a:p>
          <a:p>
            <a:pPr lvl="2"/>
            <a:r>
              <a:rPr lang="fr-FR" sz="2100" dirty="0">
                <a:cs typeface="Calibri"/>
              </a:rPr>
              <a:t>Partenaire </a:t>
            </a:r>
            <a:r>
              <a:rPr lang="fr-FR" sz="2100" dirty="0" err="1">
                <a:cs typeface="Calibri"/>
              </a:rPr>
              <a:t>Liferay</a:t>
            </a:r>
            <a:r>
              <a:rPr lang="fr-FR" sz="2100" dirty="0">
                <a:cs typeface="Calibri"/>
              </a:rPr>
              <a:t> depuis 2011</a:t>
            </a:r>
            <a:endParaRPr lang="fr-FR" sz="21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551BD5-0203-4F42-AC23-47113840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52" y="524025"/>
            <a:ext cx="3430929" cy="10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9439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D39D1-4472-4A45-AC73-55946826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Conclusion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E4DEE5-02D5-D048-A6EC-30590FC0C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2600" dirty="0">
                <a:cs typeface="Calibri"/>
              </a:rPr>
              <a:t>Bonne productivité malgré les contraintes du projet et la démarche "expérimentale"</a:t>
            </a:r>
          </a:p>
          <a:p>
            <a:pPr lvl="0"/>
            <a:endParaRPr lang="fr-FR" sz="2600" dirty="0">
              <a:cs typeface="Calibri"/>
            </a:endParaRPr>
          </a:p>
          <a:p>
            <a:pPr lvl="0"/>
            <a:r>
              <a:rPr lang="fr-FR" sz="2600" dirty="0">
                <a:cs typeface="Calibri"/>
              </a:rPr>
              <a:t>Expérience développeur assez agréable</a:t>
            </a:r>
          </a:p>
          <a:p>
            <a:pPr lvl="0"/>
            <a:endParaRPr lang="fr-FR" sz="2600" dirty="0">
              <a:cs typeface="Calibri"/>
            </a:endParaRPr>
          </a:p>
          <a:p>
            <a:pPr lvl="0"/>
            <a:r>
              <a:rPr lang="fr-FR" sz="2600" dirty="0">
                <a:cs typeface="Calibri"/>
              </a:rPr>
              <a:t>Client très satisfait (notamment de la réactivité de l'application)</a:t>
            </a:r>
          </a:p>
        </p:txBody>
      </p:sp>
    </p:spTree>
    <p:extLst>
      <p:ext uri="{BB962C8B-B14F-4D97-AF65-F5344CB8AC3E}">
        <p14:creationId xmlns:p14="http://schemas.microsoft.com/office/powerpoint/2010/main" val="121623701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094D393-C7D4-8C43-9A0F-B257B5BB6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9" y="455623"/>
            <a:ext cx="11603421" cy="5946753"/>
          </a:xfrm>
          <a:prstGeom prst="rect">
            <a:avLst/>
          </a:prstGeom>
          <a:ln w="9525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232880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1116E97-4B7C-D442-BA56-67336923E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4" y="834334"/>
            <a:ext cx="11330152" cy="518933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08627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C39C4C3-A537-AF4D-9920-2385A9F3BDEA}"/>
              </a:ext>
            </a:extLst>
          </p:cNvPr>
          <p:cNvSpPr txBox="1"/>
          <p:nvPr/>
        </p:nvSpPr>
        <p:spPr>
          <a:xfrm>
            <a:off x="3819235" y="2875003"/>
            <a:ext cx="5204692" cy="11079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"/>
                <a:ea typeface="Myriad Pro Light"/>
                <a:cs typeface="Myriad Pro Light"/>
                <a:sym typeface="Myriad Pro Light"/>
              </a:rPr>
              <a:t>Questions</a:t>
            </a:r>
          </a:p>
        </p:txBody>
      </p:sp>
      <p:pic>
        <p:nvPicPr>
          <p:cNvPr id="5" name="chat.png" descr="chat.png">
            <a:extLst>
              <a:ext uri="{FF2B5EF4-FFF2-40B4-BE49-F238E27FC236}">
                <a16:creationId xmlns:a16="http://schemas.microsoft.com/office/drawing/2014/main" id="{7B7159FD-ABA2-664C-9F9F-3140425E1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45" y="3017069"/>
            <a:ext cx="823861" cy="823861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0788411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35341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Annexe 1 : </a:t>
            </a:r>
            <a:r>
              <a:rPr lang="fr-FR" dirty="0">
                <a:ea typeface="+mj-lt"/>
                <a:cs typeface="+mj-lt"/>
              </a:rPr>
              <a:t>Construction de </a:t>
            </a:r>
            <a:r>
              <a:rPr lang="fr-FR" dirty="0">
                <a:cs typeface="Calibri Light"/>
              </a:rPr>
              <a:t>la </a:t>
            </a:r>
            <a:r>
              <a:rPr lang="fr-FR" dirty="0" err="1">
                <a:cs typeface="Calibri Light"/>
              </a:rPr>
              <a:t>portlet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655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545E2C4-33AA-4E06-8EF2-51BF7C4CB455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44727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Au niveau du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build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maven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: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Préparation du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timestamp</a:t>
            </a:r>
            <a:endParaRPr lang="fr-FR" dirty="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4" name="Picture 6" descr="Une image contenant texte,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407C6D6-8CA5-446B-800F-7B1CCF034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310" y="2420414"/>
            <a:ext cx="6229927" cy="30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0835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Annexe 1 : </a:t>
            </a:r>
            <a:r>
              <a:rPr lang="fr-FR" dirty="0">
                <a:ea typeface="+mj-lt"/>
                <a:cs typeface="+mj-lt"/>
              </a:rPr>
              <a:t>Construction de </a:t>
            </a:r>
            <a:r>
              <a:rPr lang="fr-FR" dirty="0">
                <a:cs typeface="Calibri Light"/>
              </a:rPr>
              <a:t>la </a:t>
            </a:r>
            <a:r>
              <a:rPr lang="fr-FR" dirty="0" err="1">
                <a:cs typeface="Calibri Light"/>
              </a:rPr>
              <a:t>portlet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655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545E2C4-33AA-4E06-8EF2-51BF7C4CB45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41960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Au niveau du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build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maven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: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Préparation du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timestamp</a:t>
            </a:r>
            <a:endParaRPr lang="fr-FR" dirty="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  <a:p>
            <a:pPr lvl="1"/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fr-FR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maven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cs typeface="Calibri"/>
              </a:rPr>
              <a:t>-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resources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cs typeface="Calibri"/>
              </a:rPr>
              <a:t>-plugin &gt; 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generate-resources</a:t>
            </a:r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4" name="Pictur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9987BA2-DCD2-4132-8E72-1FA51F5F1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130202"/>
            <a:ext cx="6478249" cy="41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9163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Annexe 1 : </a:t>
            </a:r>
            <a:r>
              <a:rPr lang="fr-FR" dirty="0">
                <a:ea typeface="+mj-lt"/>
                <a:cs typeface="+mj-lt"/>
              </a:rPr>
              <a:t>Construction de </a:t>
            </a:r>
            <a:r>
              <a:rPr lang="fr-FR" dirty="0">
                <a:cs typeface="Calibri Light"/>
              </a:rPr>
              <a:t>la </a:t>
            </a:r>
            <a:r>
              <a:rPr lang="fr-FR" dirty="0" err="1">
                <a:cs typeface="Calibri Light"/>
              </a:rPr>
              <a:t>portlet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655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545E2C4-33AA-4E06-8EF2-51BF7C4CB45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41960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Au niveau du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build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maven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: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Préparation du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timestamp</a:t>
            </a:r>
            <a:endParaRPr lang="fr-FR" dirty="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  <a:p>
            <a:pPr lvl="1"/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fr-FR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maven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cs typeface="Calibri"/>
              </a:rPr>
              <a:t>-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resources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cs typeface="Calibri"/>
              </a:rPr>
              <a:t>-plugin &gt; 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generate-resources</a:t>
            </a:r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lvl="1"/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fr-FR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maven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cs typeface="Calibri"/>
              </a:rPr>
              <a:t>-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antrun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cs typeface="Calibri"/>
              </a:rPr>
              <a:t>-plugin &gt;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generate-resources</a:t>
            </a:r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4" name="Picture 6" descr="Une image contenant capture d’écran, texte&#10;&#10;Description générée avec un niveau de confiance élevé">
            <a:extLst>
              <a:ext uri="{FF2B5EF4-FFF2-40B4-BE49-F238E27FC236}">
                <a16:creationId xmlns:a16="http://schemas.microsoft.com/office/drawing/2014/main" id="{3D367674-DCA3-4A61-9DCF-456265B26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70" b="219"/>
          <a:stretch/>
        </p:blipFill>
        <p:spPr>
          <a:xfrm>
            <a:off x="5567219" y="1417638"/>
            <a:ext cx="4935816" cy="52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960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C16E0-6717-4423-A31B-A8E230D7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Contexte projet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06D424-E9E7-42CC-AE3B-5DDE206F7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Client : institut de sondage et d'études (top 3 mondial)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Produit : plateforme de création de sondages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Planning assez contraint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UX / Design géré par une société tierce (partenaire sur le projet)</a:t>
            </a:r>
          </a:p>
        </p:txBody>
      </p:sp>
    </p:spTree>
    <p:extLst>
      <p:ext uri="{BB962C8B-B14F-4D97-AF65-F5344CB8AC3E}">
        <p14:creationId xmlns:p14="http://schemas.microsoft.com/office/powerpoint/2010/main" val="9245967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BD25F-51EB-4BD2-9D1F-14963698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Besoins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B2217-2D54-4CF9-83AD-11723F1C6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804558"/>
            <a:ext cx="11216642" cy="399587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Fonctionnalités principales : </a:t>
            </a:r>
          </a:p>
          <a:p>
            <a:pPr marL="991088" lvl="1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Cartographies de salariés</a:t>
            </a:r>
          </a:p>
          <a:p>
            <a:pPr marL="991088" lvl="1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Bibliothèques de questions</a:t>
            </a:r>
          </a:p>
          <a:p>
            <a:pPr marL="991088" lvl="1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Rapports</a:t>
            </a:r>
          </a:p>
          <a:p>
            <a:pPr marL="991088" lvl="1" indent="-457200">
              <a:buFont typeface="Arial" panose="020B0604020202020204" pitchFamily="34" charset="0"/>
              <a:buChar char="•"/>
            </a:pPr>
            <a:endParaRPr lang="fr-FR" sz="26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Le client souhaite une SPA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Pas de gestion de pages ou de contenus (ex: actualités) nécessaire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 err="1">
                <a:cs typeface="Calibri"/>
              </a:rPr>
              <a:t>jsp</a:t>
            </a:r>
            <a:r>
              <a:rPr lang="fr-FR" sz="2600" dirty="0">
                <a:cs typeface="Calibri"/>
              </a:rPr>
              <a:t> + </a:t>
            </a:r>
            <a:r>
              <a:rPr lang="fr-FR" sz="2600" dirty="0" err="1">
                <a:cs typeface="Calibri"/>
              </a:rPr>
              <a:t>javascript</a:t>
            </a:r>
            <a:r>
              <a:rPr lang="fr-FR" sz="2600" dirty="0">
                <a:cs typeface="Calibri"/>
              </a:rPr>
              <a:t> </a:t>
            </a:r>
            <a:r>
              <a:rPr lang="fr-FR" sz="2600" dirty="0" err="1">
                <a:cs typeface="Calibri"/>
              </a:rPr>
              <a:t>vanilla</a:t>
            </a:r>
            <a:r>
              <a:rPr lang="fr-FR" sz="2600" dirty="0">
                <a:cs typeface="Calibri"/>
              </a:rPr>
              <a:t> =&gt; risqué avec les contraintes de planning</a:t>
            </a:r>
            <a:endParaRPr lang="fr-FR" sz="2600" dirty="0"/>
          </a:p>
          <a:p>
            <a:pPr marL="0" indent="0">
              <a:buNone/>
            </a:pPr>
            <a:endParaRPr lang="fr-FR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40705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BD25F-51EB-4BD2-9D1F-14963698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Décisions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B2217-2D54-4CF9-83AD-11723F1C6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Gestion des utilisateurs/rôles, GED, APIs =&gt; </a:t>
            </a:r>
            <a:r>
              <a:rPr lang="fr-FR" sz="2600" dirty="0" err="1">
                <a:cs typeface="Calibri"/>
              </a:rPr>
              <a:t>Liferay</a:t>
            </a:r>
            <a:r>
              <a:rPr lang="fr-FR" sz="2600" dirty="0">
                <a:cs typeface="Calibri"/>
              </a:rPr>
              <a:t> DXP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 err="1">
                <a:cs typeface="Calibri"/>
              </a:rPr>
              <a:t>Portlet</a:t>
            </a:r>
            <a:r>
              <a:rPr lang="fr-FR" sz="2600" dirty="0">
                <a:cs typeface="Calibri"/>
              </a:rPr>
              <a:t> : </a:t>
            </a:r>
            <a:r>
              <a:rPr lang="fr-FR" sz="2600" dirty="0" err="1">
                <a:cs typeface="Calibri"/>
              </a:rPr>
              <a:t>Angular</a:t>
            </a:r>
            <a:r>
              <a:rPr lang="fr-FR" sz="2600" dirty="0">
                <a:cs typeface="Calibri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En cas de difficultés techniques trop importantes : utilisation de </a:t>
            </a:r>
            <a:r>
              <a:rPr lang="fr-FR" sz="2600" dirty="0" err="1">
                <a:cs typeface="Calibri"/>
              </a:rPr>
              <a:t>Senna.js</a:t>
            </a:r>
            <a:endParaRPr lang="fr-FR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45997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1</a:t>
            </a:r>
            <a:r>
              <a:rPr lang="fr-FR" baseline="30000" dirty="0">
                <a:cs typeface="Calibri Light"/>
              </a:rPr>
              <a:t>er</a:t>
            </a:r>
            <a:r>
              <a:rPr lang="fr-FR" dirty="0">
                <a:cs typeface="Calibri Light"/>
              </a:rPr>
              <a:t> essai : </a:t>
            </a:r>
            <a:r>
              <a:rPr lang="fr-FR" dirty="0" err="1">
                <a:cs typeface="Calibri Light"/>
              </a:rPr>
              <a:t>Angular</a:t>
            </a:r>
            <a:r>
              <a:rPr lang="fr-FR" dirty="0">
                <a:cs typeface="Calibri Light"/>
              </a:rPr>
              <a:t> </a:t>
            </a:r>
            <a:r>
              <a:rPr lang="fr-FR" dirty="0" err="1">
                <a:cs typeface="Calibri Light"/>
              </a:rPr>
              <a:t>npm</a:t>
            </a:r>
            <a:r>
              <a:rPr lang="fr-FR" dirty="0">
                <a:cs typeface="Calibri Light"/>
              </a:rPr>
              <a:t> </a:t>
            </a:r>
            <a:r>
              <a:rPr lang="fr-FR" dirty="0" err="1">
                <a:cs typeface="Calibri Light"/>
              </a:rPr>
              <a:t>portlet</a:t>
            </a:r>
            <a:endParaRPr lang="fr-FR" dirty="0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Documentation disponible sur le site officiel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6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Exemple disponible sur </a:t>
            </a:r>
            <a:r>
              <a:rPr lang="fr-FR" sz="2600" dirty="0" err="1">
                <a:cs typeface="Calibri"/>
              </a:rPr>
              <a:t>github</a:t>
            </a:r>
            <a:r>
              <a:rPr lang="fr-FR" sz="2600" dirty="0">
                <a:cs typeface="Calibri"/>
              </a:rPr>
              <a:t> (</a:t>
            </a:r>
            <a:r>
              <a:rPr lang="fr-FR" sz="2600" dirty="0" err="1">
                <a:cs typeface="Calibri"/>
              </a:rPr>
              <a:t>gradle</a:t>
            </a:r>
            <a:r>
              <a:rPr lang="fr-FR" sz="2600" dirty="0">
                <a:cs typeface="Calibri"/>
              </a:rPr>
              <a:t>): </a:t>
            </a:r>
            <a:r>
              <a:rPr lang="fr-FR" sz="2600" dirty="0">
                <a:cs typeface="Calibri"/>
                <a:hlinkClick r:id="rId3"/>
              </a:rPr>
              <a:t>liferay-blade-samples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6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Calibri"/>
              </a:rPr>
              <a:t>Utilisation du </a:t>
            </a:r>
            <a:r>
              <a:rPr lang="fr-FR" sz="2600" dirty="0" err="1">
                <a:cs typeface="Calibri"/>
              </a:rPr>
              <a:t>bundler</a:t>
            </a:r>
            <a:r>
              <a:rPr lang="fr-FR" sz="2600" dirty="0">
                <a:cs typeface="Calibri"/>
              </a:rPr>
              <a:t> </a:t>
            </a:r>
            <a:r>
              <a:rPr lang="fr-FR" sz="2600" dirty="0" err="1">
                <a:cs typeface="Calibri"/>
              </a:rPr>
              <a:t>liferay-npm-bundler</a:t>
            </a:r>
            <a:endParaRPr lang="fr-FR" sz="2600" dirty="0">
              <a:cs typeface="Calibri"/>
            </a:endParaRPr>
          </a:p>
          <a:p>
            <a:endParaRPr lang="fr-FR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7534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F8F8-FCBE-4377-96A3-0F2AE37E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1</a:t>
            </a:r>
            <a:r>
              <a:rPr lang="fr-FR" baseline="30000" dirty="0">
                <a:cs typeface="Calibri Light"/>
              </a:rPr>
              <a:t>er</a:t>
            </a:r>
            <a:r>
              <a:rPr lang="fr-FR" dirty="0">
                <a:cs typeface="Calibri Light"/>
              </a:rPr>
              <a:t> essai : </a:t>
            </a:r>
            <a:r>
              <a:rPr lang="fr-FR" dirty="0" err="1">
                <a:cs typeface="Calibri Light"/>
              </a:rPr>
              <a:t>Angular</a:t>
            </a:r>
            <a:r>
              <a:rPr lang="fr-FR" dirty="0">
                <a:cs typeface="Calibri Light"/>
              </a:rPr>
              <a:t> </a:t>
            </a:r>
            <a:r>
              <a:rPr lang="fr-FR" dirty="0" err="1">
                <a:cs typeface="Calibri Light"/>
              </a:rPr>
              <a:t>npm</a:t>
            </a:r>
            <a:r>
              <a:rPr lang="fr-FR" dirty="0">
                <a:cs typeface="Calibri Light"/>
              </a:rPr>
              <a:t> </a:t>
            </a:r>
            <a:r>
              <a:rPr lang="fr-FR" dirty="0" err="1">
                <a:cs typeface="Calibri Light"/>
              </a:rPr>
              <a:t>portlet</a:t>
            </a:r>
            <a:endParaRPr lang="fr-FR" dirty="0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B348-3F99-4871-82D5-402AE66D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804558"/>
            <a:ext cx="11216642" cy="4429475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fr-FR" b="1" u="sng" dirty="0">
                <a:cs typeface="Calibri"/>
              </a:rPr>
              <a:t>Avantages :</a:t>
            </a:r>
          </a:p>
          <a:p>
            <a:pPr lvl="1"/>
            <a:r>
              <a:rPr lang="fr-FR" dirty="0">
                <a:cs typeface="Calibri"/>
              </a:rPr>
              <a:t>Code complet de la </a:t>
            </a:r>
            <a:r>
              <a:rPr lang="fr-FR" dirty="0" err="1">
                <a:cs typeface="Calibri"/>
              </a:rPr>
              <a:t>portlet</a:t>
            </a:r>
            <a:r>
              <a:rPr lang="fr-FR" dirty="0">
                <a:cs typeface="Calibri"/>
              </a:rPr>
              <a:t> dans le même module</a:t>
            </a:r>
          </a:p>
          <a:p>
            <a:pPr lvl="1"/>
            <a:r>
              <a:rPr lang="fr-FR" dirty="0">
                <a:cs typeface="Calibri"/>
              </a:rPr>
              <a:t>Une seule étape pour générer le livrable</a:t>
            </a:r>
          </a:p>
          <a:p>
            <a:pPr lvl="1"/>
            <a:endParaRPr lang="fr-FR" dirty="0">
              <a:cs typeface="Calibri"/>
            </a:endParaRPr>
          </a:p>
          <a:p>
            <a:r>
              <a:rPr lang="fr-FR" b="1" u="sng" dirty="0">
                <a:cs typeface="Calibri"/>
              </a:rPr>
              <a:t>Inconvénients :</a:t>
            </a:r>
            <a:endParaRPr lang="fr-FR" b="1" u="sng" dirty="0"/>
          </a:p>
          <a:p>
            <a:pPr lvl="1"/>
            <a:r>
              <a:rPr lang="fr-FR" dirty="0">
                <a:cs typeface="Calibri"/>
              </a:rPr>
              <a:t>Dépendance au </a:t>
            </a:r>
            <a:r>
              <a:rPr lang="fr-FR" dirty="0" err="1">
                <a:cs typeface="Calibri"/>
              </a:rPr>
              <a:t>bundler</a:t>
            </a:r>
            <a:r>
              <a:rPr lang="fr-FR" dirty="0">
                <a:cs typeface="Calibri"/>
              </a:rPr>
              <a:t> </a:t>
            </a:r>
            <a:r>
              <a:rPr lang="fr-FR" dirty="0" err="1">
                <a:cs typeface="Calibri"/>
              </a:rPr>
              <a:t>Liferay</a:t>
            </a:r>
            <a:r>
              <a:rPr lang="fr-FR" dirty="0">
                <a:cs typeface="Calibri"/>
              </a:rPr>
              <a:t> : incompatibilités de versions</a:t>
            </a:r>
          </a:p>
          <a:p>
            <a:pPr lvl="1"/>
            <a:endParaRPr lang="fr-FR" dirty="0">
              <a:cs typeface="Calibri"/>
            </a:endParaRPr>
          </a:p>
          <a:p>
            <a:pPr lvl="1"/>
            <a:r>
              <a:rPr lang="fr-FR" dirty="0">
                <a:cs typeface="Calibri"/>
              </a:rPr>
              <a:t>En mode développement, </a:t>
            </a:r>
            <a:r>
              <a:rPr lang="fr-FR" dirty="0" err="1">
                <a:cs typeface="Calibri"/>
              </a:rPr>
              <a:t>build</a:t>
            </a:r>
            <a:r>
              <a:rPr lang="fr-FR" dirty="0">
                <a:cs typeface="Calibri"/>
              </a:rPr>
              <a:t> trop long ( &gt; 1mn30) </a:t>
            </a:r>
            <a:endParaRPr lang="fr-FR" dirty="0"/>
          </a:p>
          <a:p>
            <a:pPr marL="457200" lvl="1" indent="0">
              <a:buNone/>
            </a:pPr>
            <a:r>
              <a:rPr lang="fr-FR" dirty="0">
                <a:cs typeface="Calibri"/>
              </a:rPr>
              <a:t>    </a:t>
            </a:r>
            <a:r>
              <a:rPr lang="fr-FR" dirty="0">
                <a:cs typeface="Calibri"/>
                <a:sym typeface="Wingdings" pitchFamily="2" charset="2"/>
              </a:rPr>
              <a:t></a:t>
            </a:r>
            <a:r>
              <a:rPr lang="fr-FR" dirty="0">
                <a:cs typeface="Calibri"/>
              </a:rPr>
              <a:t> pas de rechargement à chaud (quelques secondes)</a:t>
            </a:r>
          </a:p>
          <a:p>
            <a:pPr lvl="1"/>
            <a:endParaRPr lang="fr-FR" dirty="0">
              <a:cs typeface="Calibri"/>
            </a:endParaRPr>
          </a:p>
          <a:p>
            <a:pPr lvl="1"/>
            <a:r>
              <a:rPr lang="fr-FR" dirty="0">
                <a:cs typeface="Calibri"/>
              </a:rPr>
              <a:t>Impossibilité de démarrer l'application </a:t>
            </a:r>
            <a:r>
              <a:rPr lang="fr-FR" dirty="0" err="1">
                <a:cs typeface="Calibri"/>
              </a:rPr>
              <a:t>Angular</a:t>
            </a:r>
            <a:r>
              <a:rPr lang="fr-FR" dirty="0">
                <a:cs typeface="Calibri"/>
              </a:rPr>
              <a:t> "à part"</a:t>
            </a:r>
            <a:endParaRPr lang="fr-FR" dirty="0"/>
          </a:p>
          <a:p>
            <a:pPr marL="914400" lvl="2" indent="0">
              <a:buNone/>
            </a:pPr>
            <a:endParaRPr lang="fr-FR" dirty="0">
              <a:cs typeface="Calibri"/>
            </a:endParaRPr>
          </a:p>
          <a:p>
            <a:pPr lvl="1"/>
            <a:endParaRPr lang="fr-FR" dirty="0">
              <a:cs typeface="Calibri"/>
            </a:endParaRPr>
          </a:p>
          <a:p>
            <a:pPr lvl="1"/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7438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feray Symposium">
  <a:themeElements>
    <a:clrScheme name="Default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bevel/>
        </a:ln>
        <a:effectLst>
          <a:outerShdw blurRad="101600" dist="508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219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bevel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ctr" defTabSz="1219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yriad Pro Light"/>
            <a:ea typeface="Myriad Pro Light"/>
            <a:cs typeface="Myriad Pro Light"/>
            <a:sym typeface="Myriad Pr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iferay Symposium" id="{B32A888D-5779-4547-8725-4E76D6791618}" vid="{AC2F441F-7EDD-7246-AEE1-826777B50C6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9073</TotalTime>
  <Words>902</Words>
  <Application>Microsoft Macintosh PowerPoint</Application>
  <PresentationFormat>Grand écran</PresentationFormat>
  <Paragraphs>329</Paragraphs>
  <Slides>47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courier</vt:lpstr>
      <vt:lpstr>courier</vt:lpstr>
      <vt:lpstr>Courier New</vt:lpstr>
      <vt:lpstr>Courier New</vt:lpstr>
      <vt:lpstr>Helvetica</vt:lpstr>
      <vt:lpstr>Myriad Pro</vt:lpstr>
      <vt:lpstr>Myriad Pro Light</vt:lpstr>
      <vt:lpstr>Wingdings</vt:lpstr>
      <vt:lpstr>Liferay Symposium</vt:lpstr>
      <vt:lpstr>Retour d‘experience : Angular &amp; DXP</vt:lpstr>
      <vt:lpstr>Avant-propos</vt:lpstr>
      <vt:lpstr>Présentation PowerPoint</vt:lpstr>
      <vt:lpstr>Le groupe Sedona</vt:lpstr>
      <vt:lpstr>Contexte projet</vt:lpstr>
      <vt:lpstr>Besoins</vt:lpstr>
      <vt:lpstr>Décisions</vt:lpstr>
      <vt:lpstr>1er essai : Angular npm portlet</vt:lpstr>
      <vt:lpstr>1er essai : Angular npm portlet</vt:lpstr>
      <vt:lpstr>Notre idée</vt:lpstr>
      <vt:lpstr>Notre idée</vt:lpstr>
      <vt:lpstr>Environnement technique</vt:lpstr>
      <vt:lpstr>Etape 1 : Communication Angular / DXP</vt:lpstr>
      <vt:lpstr>Etape 1: Communication Angular standalone / DXP</vt:lpstr>
      <vt:lpstr>Etape 1 : Communication Angular standalone / DXP</vt:lpstr>
      <vt:lpstr>Etape 1 : Communication Angular standalone / DXP</vt:lpstr>
      <vt:lpstr>Etape 1 : Communication Angular standalone / DXP</vt:lpstr>
      <vt:lpstr>Etape 2 : Construction de la portlet</vt:lpstr>
      <vt:lpstr>Etape 2 : Construction de la portlet</vt:lpstr>
      <vt:lpstr>Etape 2 : Construction de la portlet</vt:lpstr>
      <vt:lpstr>Etape 2 : Construction de la portlet</vt:lpstr>
      <vt:lpstr>Etape 2 : Construction de la portlet</vt:lpstr>
      <vt:lpstr>Etape 2 : Construction de la portlet</vt:lpstr>
      <vt:lpstr>Etape 2 : Construction de la portlet</vt:lpstr>
      <vt:lpstr>Etape 2 : Construction de la portlet</vt:lpstr>
      <vt:lpstr>Etape 2B : Construction de la portlet</vt:lpstr>
      <vt:lpstr>Etape 2B : Construction de la portlet (local)</vt:lpstr>
      <vt:lpstr>Etape 2B : Construction de la portlet (local)</vt:lpstr>
      <vt:lpstr>Etape 3 : paramétrage de la portlet</vt:lpstr>
      <vt:lpstr>Etape 3 : Paramétrage de la portlet</vt:lpstr>
      <vt:lpstr>Etape 3 : Paramétrage de la portlet</vt:lpstr>
      <vt:lpstr>Etape 3 : Paramétrage de la portlet</vt:lpstr>
      <vt:lpstr>Etape 3 : Paramétrage de la portlet</vt:lpstr>
      <vt:lpstr>Etape 4 :  Modules &amp; lazy loading</vt:lpstr>
      <vt:lpstr>Etape 4 : Modules &amp; lazy loading</vt:lpstr>
      <vt:lpstr>Etape 4 : Modules &amp; lazy loading</vt:lpstr>
      <vt:lpstr>Etape 4 : Modules &amp; lazy loading</vt:lpstr>
      <vt:lpstr>Démo!</vt:lpstr>
      <vt:lpstr>Points d'améliorations</vt:lpstr>
      <vt:lpstr>Conclusion</vt:lpstr>
      <vt:lpstr>Présentation PowerPoint</vt:lpstr>
      <vt:lpstr>Présentation PowerPoint</vt:lpstr>
      <vt:lpstr>Présentation PowerPoint</vt:lpstr>
      <vt:lpstr>Présentation PowerPoint</vt:lpstr>
      <vt:lpstr>Annexe 1 : Construction de la portlet</vt:lpstr>
      <vt:lpstr>Annexe 1 : Construction de la portlet</vt:lpstr>
      <vt:lpstr>Annexe 1 : Construction de la portlet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Thomas Cucchietti</cp:lastModifiedBy>
  <cp:revision>32</cp:revision>
  <dcterms:created xsi:type="dcterms:W3CDTF">2012-07-30T22:21:58Z</dcterms:created>
  <dcterms:modified xsi:type="dcterms:W3CDTF">2019-10-10T08:19:15Z</dcterms:modified>
</cp:coreProperties>
</file>